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notesMasterIdLst>
    <p:notesMasterId r:id="rId101"/>
  </p:notesMasterIdLst>
  <p:sldIdLst>
    <p:sldId id="256" r:id="rId2"/>
    <p:sldId id="269" r:id="rId3"/>
    <p:sldId id="655" r:id="rId4"/>
    <p:sldId id="505" r:id="rId5"/>
    <p:sldId id="257" r:id="rId6"/>
    <p:sldId id="565" r:id="rId7"/>
    <p:sldId id="566" r:id="rId8"/>
    <p:sldId id="258" r:id="rId9"/>
    <p:sldId id="569" r:id="rId10"/>
    <p:sldId id="570" r:id="rId11"/>
    <p:sldId id="571" r:id="rId12"/>
    <p:sldId id="573" r:id="rId13"/>
    <p:sldId id="572" r:id="rId14"/>
    <p:sldId id="574" r:id="rId15"/>
    <p:sldId id="575" r:id="rId16"/>
    <p:sldId id="576" r:id="rId17"/>
    <p:sldId id="271" r:id="rId18"/>
    <p:sldId id="272" r:id="rId19"/>
    <p:sldId id="579" r:id="rId20"/>
    <p:sldId id="278" r:id="rId21"/>
    <p:sldId id="581" r:id="rId22"/>
    <p:sldId id="583" r:id="rId23"/>
    <p:sldId id="582" r:id="rId24"/>
    <p:sldId id="584" r:id="rId25"/>
    <p:sldId id="521" r:id="rId26"/>
    <p:sldId id="587" r:id="rId27"/>
    <p:sldId id="585" r:id="rId28"/>
    <p:sldId id="586" r:id="rId29"/>
    <p:sldId id="529" r:id="rId30"/>
    <p:sldId id="588" r:id="rId31"/>
    <p:sldId id="589" r:id="rId32"/>
    <p:sldId id="591" r:id="rId33"/>
    <p:sldId id="592" r:id="rId34"/>
    <p:sldId id="593" r:id="rId35"/>
    <p:sldId id="594" r:id="rId36"/>
    <p:sldId id="595" r:id="rId37"/>
    <p:sldId id="596" r:id="rId38"/>
    <p:sldId id="590" r:id="rId39"/>
    <p:sldId id="336" r:id="rId40"/>
    <p:sldId id="335" r:id="rId41"/>
    <p:sldId id="346" r:id="rId42"/>
    <p:sldId id="597" r:id="rId43"/>
    <p:sldId id="598" r:id="rId44"/>
    <p:sldId id="599" r:id="rId45"/>
    <p:sldId id="600" r:id="rId46"/>
    <p:sldId id="601" r:id="rId47"/>
    <p:sldId id="602" r:id="rId48"/>
    <p:sldId id="603" r:id="rId49"/>
    <p:sldId id="604" r:id="rId50"/>
    <p:sldId id="605" r:id="rId51"/>
    <p:sldId id="606" r:id="rId52"/>
    <p:sldId id="607" r:id="rId53"/>
    <p:sldId id="608" r:id="rId54"/>
    <p:sldId id="609" r:id="rId55"/>
    <p:sldId id="610" r:id="rId56"/>
    <p:sldId id="611" r:id="rId57"/>
    <p:sldId id="612" r:id="rId58"/>
    <p:sldId id="613" r:id="rId59"/>
    <p:sldId id="614" r:id="rId60"/>
    <p:sldId id="615" r:id="rId61"/>
    <p:sldId id="621" r:id="rId62"/>
    <p:sldId id="617" r:id="rId63"/>
    <p:sldId id="618" r:id="rId64"/>
    <p:sldId id="619" r:id="rId65"/>
    <p:sldId id="620" r:id="rId66"/>
    <p:sldId id="622" r:id="rId67"/>
    <p:sldId id="623" r:id="rId68"/>
    <p:sldId id="624" r:id="rId69"/>
    <p:sldId id="630" r:id="rId70"/>
    <p:sldId id="625" r:id="rId71"/>
    <p:sldId id="626" r:id="rId72"/>
    <p:sldId id="627" r:id="rId73"/>
    <p:sldId id="628" r:id="rId74"/>
    <p:sldId id="629" r:id="rId75"/>
    <p:sldId id="631" r:id="rId76"/>
    <p:sldId id="632" r:id="rId77"/>
    <p:sldId id="633" r:id="rId78"/>
    <p:sldId id="634" r:id="rId79"/>
    <p:sldId id="635" r:id="rId80"/>
    <p:sldId id="636" r:id="rId81"/>
    <p:sldId id="637" r:id="rId82"/>
    <p:sldId id="638" r:id="rId83"/>
    <p:sldId id="643" r:id="rId84"/>
    <p:sldId id="640" r:id="rId85"/>
    <p:sldId id="641" r:id="rId86"/>
    <p:sldId id="639" r:id="rId87"/>
    <p:sldId id="642" r:id="rId88"/>
    <p:sldId id="644" r:id="rId89"/>
    <p:sldId id="645" r:id="rId90"/>
    <p:sldId id="646" r:id="rId91"/>
    <p:sldId id="647" r:id="rId92"/>
    <p:sldId id="648" r:id="rId93"/>
    <p:sldId id="649" r:id="rId94"/>
    <p:sldId id="650" r:id="rId95"/>
    <p:sldId id="651" r:id="rId96"/>
    <p:sldId id="652" r:id="rId97"/>
    <p:sldId id="653" r:id="rId98"/>
    <p:sldId id="550" r:id="rId99"/>
    <p:sldId id="654" r:id="rId10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7DD"/>
    <a:srgbClr val="4F81BD"/>
    <a:srgbClr val="E9EDF4"/>
    <a:srgbClr val="00CC00"/>
    <a:srgbClr val="541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30A3CD-B521-44D3-B5A4-7B0C0F7289A1}" type="doc">
      <dgm:prSet loTypeId="urn:microsoft.com/office/officeart/2005/8/layout/cycle8" loCatId="cycle" qsTypeId="urn:microsoft.com/office/officeart/2005/8/quickstyle/simple3" qsCatId="simple" csTypeId="urn:microsoft.com/office/officeart/2005/8/colors/colorful5" csCatId="colorful" phldr="1"/>
      <dgm:spPr/>
    </dgm:pt>
    <dgm:pt modelId="{D8D77859-6212-41D4-B890-76024C84C4E1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rPr>
            <a:t>系统集成</a:t>
          </a:r>
          <a:endParaRPr lang="zh-CN" altLang="en-US" dirty="0"/>
        </a:p>
      </dgm:t>
    </dgm:pt>
    <dgm:pt modelId="{F654176A-77AD-4025-8C77-28A36081ADFD}" type="parTrans" cxnId="{7A85E3DF-747A-4FE3-AF57-9EC48D5B2297}">
      <dgm:prSet/>
      <dgm:spPr/>
      <dgm:t>
        <a:bodyPr/>
        <a:lstStyle/>
        <a:p>
          <a:endParaRPr lang="zh-CN" altLang="en-US"/>
        </a:p>
      </dgm:t>
    </dgm:pt>
    <dgm:pt modelId="{7F556CD9-00F9-4BBE-8D9C-0CB6EE4EDAFA}" type="sibTrans" cxnId="{7A85E3DF-747A-4FE3-AF57-9EC48D5B2297}">
      <dgm:prSet/>
      <dgm:spPr/>
      <dgm:t>
        <a:bodyPr/>
        <a:lstStyle/>
        <a:p>
          <a:endParaRPr lang="zh-CN" altLang="en-US"/>
        </a:p>
      </dgm:t>
    </dgm:pt>
    <dgm:pt modelId="{06BC13A8-3DD1-4C7A-99BF-872EA8FDB4A5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rPr>
            <a:t>外设</a:t>
          </a:r>
          <a:endParaRPr lang="zh-CN" altLang="en-US" dirty="0"/>
        </a:p>
      </dgm:t>
    </dgm:pt>
    <dgm:pt modelId="{2FEFD6B8-26F6-4B03-BAEF-9AB2CC528746}" type="parTrans" cxnId="{2CAC40B9-6AF6-476E-8D3A-E1CD5CCA4634}">
      <dgm:prSet/>
      <dgm:spPr/>
      <dgm:t>
        <a:bodyPr/>
        <a:lstStyle/>
        <a:p>
          <a:endParaRPr lang="zh-CN" altLang="en-US"/>
        </a:p>
      </dgm:t>
    </dgm:pt>
    <dgm:pt modelId="{56846EE1-1DBB-4EDF-A6BD-FF0BEBC5043C}" type="sibTrans" cxnId="{2CAC40B9-6AF6-476E-8D3A-E1CD5CCA4634}">
      <dgm:prSet/>
      <dgm:spPr/>
      <dgm:t>
        <a:bodyPr/>
        <a:lstStyle/>
        <a:p>
          <a:endParaRPr lang="zh-CN" altLang="en-US"/>
        </a:p>
      </dgm:t>
    </dgm:pt>
    <dgm:pt modelId="{9452F79D-D69A-4BBF-BD02-0A3E2DC17CBA}">
      <dgm:prSet phldrT="[文本]"/>
      <dgm:spPr/>
      <dgm:t>
        <a:bodyPr/>
        <a:lstStyle/>
        <a:p>
          <a:r>
            <a:rPr lang="en-US" altLang="zh-CN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rPr>
            <a:t>CPU </a:t>
          </a:r>
          <a:r>
            <a:rPr lang="zh-CN" altLang="en-US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rPr>
            <a:t>内核</a:t>
          </a:r>
          <a:endParaRPr lang="zh-CN" altLang="en-US" dirty="0"/>
        </a:p>
      </dgm:t>
    </dgm:pt>
    <dgm:pt modelId="{4E43BA36-BEB8-419B-A213-82474470695A}" type="parTrans" cxnId="{05A39DAC-FA52-44A8-86B2-6CE7236923DB}">
      <dgm:prSet/>
      <dgm:spPr/>
      <dgm:t>
        <a:bodyPr/>
        <a:lstStyle/>
        <a:p>
          <a:endParaRPr lang="zh-CN" altLang="en-US"/>
        </a:p>
      </dgm:t>
    </dgm:pt>
    <dgm:pt modelId="{5145D981-0EAB-4425-968B-4108AAA9A0B6}" type="sibTrans" cxnId="{05A39DAC-FA52-44A8-86B2-6CE7236923DB}">
      <dgm:prSet/>
      <dgm:spPr/>
      <dgm:t>
        <a:bodyPr/>
        <a:lstStyle/>
        <a:p>
          <a:endParaRPr lang="zh-CN" altLang="en-US"/>
        </a:p>
      </dgm:t>
    </dgm:pt>
    <dgm:pt modelId="{BCB5741A-3108-45C0-BD1D-4772E4A6481E}" type="pres">
      <dgm:prSet presAssocID="{B630A3CD-B521-44D3-B5A4-7B0C0F7289A1}" presName="compositeShape" presStyleCnt="0">
        <dgm:presLayoutVars>
          <dgm:chMax val="7"/>
          <dgm:dir/>
          <dgm:resizeHandles val="exact"/>
        </dgm:presLayoutVars>
      </dgm:prSet>
      <dgm:spPr/>
    </dgm:pt>
    <dgm:pt modelId="{B966461F-D1DF-4A4C-9823-5D5D14E261A5}" type="pres">
      <dgm:prSet presAssocID="{B630A3CD-B521-44D3-B5A4-7B0C0F7289A1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5993D313-B14D-4E03-928B-DFF54FB72F54}" type="pres">
      <dgm:prSet presAssocID="{B630A3CD-B521-44D3-B5A4-7B0C0F7289A1}" presName="dummy1a" presStyleCnt="0"/>
      <dgm:spPr/>
    </dgm:pt>
    <dgm:pt modelId="{DF62296F-19B5-4888-9EF2-E99EBCA3F6EA}" type="pres">
      <dgm:prSet presAssocID="{B630A3CD-B521-44D3-B5A4-7B0C0F7289A1}" presName="dummy1b" presStyleCnt="0"/>
      <dgm:spPr/>
    </dgm:pt>
    <dgm:pt modelId="{B522DB7E-A213-4FA6-A5B5-B724AE5886CB}" type="pres">
      <dgm:prSet presAssocID="{B630A3CD-B521-44D3-B5A4-7B0C0F7289A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ABA702-1018-4A2C-9903-EF8FC87CF501}" type="pres">
      <dgm:prSet presAssocID="{B630A3CD-B521-44D3-B5A4-7B0C0F7289A1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CCF017F6-369A-46EE-93D1-B6F45F434A66}" type="pres">
      <dgm:prSet presAssocID="{B630A3CD-B521-44D3-B5A4-7B0C0F7289A1}" presName="dummy2a" presStyleCnt="0"/>
      <dgm:spPr/>
    </dgm:pt>
    <dgm:pt modelId="{B8216F99-D129-4C28-844C-22465D1BFBA2}" type="pres">
      <dgm:prSet presAssocID="{B630A3CD-B521-44D3-B5A4-7B0C0F7289A1}" presName="dummy2b" presStyleCnt="0"/>
      <dgm:spPr/>
    </dgm:pt>
    <dgm:pt modelId="{7082773C-9511-4AA3-8173-851A79510ACA}" type="pres">
      <dgm:prSet presAssocID="{B630A3CD-B521-44D3-B5A4-7B0C0F7289A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D83BE7-2DF5-43E1-BECB-1C46507F9CB0}" type="pres">
      <dgm:prSet presAssocID="{B630A3CD-B521-44D3-B5A4-7B0C0F7289A1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1E653B71-3C8A-4D7A-B6F0-99DCA0204B37}" type="pres">
      <dgm:prSet presAssocID="{B630A3CD-B521-44D3-B5A4-7B0C0F7289A1}" presName="dummy3a" presStyleCnt="0"/>
      <dgm:spPr/>
    </dgm:pt>
    <dgm:pt modelId="{74781793-26F4-4BA0-9EB5-A972C4024C6C}" type="pres">
      <dgm:prSet presAssocID="{B630A3CD-B521-44D3-B5A4-7B0C0F7289A1}" presName="dummy3b" presStyleCnt="0"/>
      <dgm:spPr/>
    </dgm:pt>
    <dgm:pt modelId="{95EE2536-2CF6-4FF2-8812-7C047F7BDA3B}" type="pres">
      <dgm:prSet presAssocID="{B630A3CD-B521-44D3-B5A4-7B0C0F7289A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33E315-7911-4118-879B-A77820B0804A}" type="pres">
      <dgm:prSet presAssocID="{7F556CD9-00F9-4BBE-8D9C-0CB6EE4EDAFA}" presName="arrowWedge1" presStyleLbl="fgSibTrans2D1" presStyleIdx="0" presStyleCnt="3"/>
      <dgm:spPr/>
    </dgm:pt>
    <dgm:pt modelId="{767AC3FC-64E5-48F4-9CD5-6EC4AF39A23C}" type="pres">
      <dgm:prSet presAssocID="{56846EE1-1DBB-4EDF-A6BD-FF0BEBC5043C}" presName="arrowWedge2" presStyleLbl="fgSibTrans2D1" presStyleIdx="1" presStyleCnt="3"/>
      <dgm:spPr/>
    </dgm:pt>
    <dgm:pt modelId="{ED7AF3CC-7877-410F-A651-9482B93105B7}" type="pres">
      <dgm:prSet presAssocID="{5145D981-0EAB-4425-968B-4108AAA9A0B6}" presName="arrowWedge3" presStyleLbl="fgSibTrans2D1" presStyleIdx="2" presStyleCnt="3"/>
      <dgm:spPr/>
    </dgm:pt>
  </dgm:ptLst>
  <dgm:cxnLst>
    <dgm:cxn modelId="{2CAC40B9-6AF6-476E-8D3A-E1CD5CCA4634}" srcId="{B630A3CD-B521-44D3-B5A4-7B0C0F7289A1}" destId="{06BC13A8-3DD1-4C7A-99BF-872EA8FDB4A5}" srcOrd="1" destOrd="0" parTransId="{2FEFD6B8-26F6-4B03-BAEF-9AB2CC528746}" sibTransId="{56846EE1-1DBB-4EDF-A6BD-FF0BEBC5043C}"/>
    <dgm:cxn modelId="{41958F83-B79D-4A84-92BE-EB8F997004DD}" type="presOf" srcId="{06BC13A8-3DD1-4C7A-99BF-872EA8FDB4A5}" destId="{A8ABA702-1018-4A2C-9903-EF8FC87CF501}" srcOrd="0" destOrd="0" presId="urn:microsoft.com/office/officeart/2005/8/layout/cycle8"/>
    <dgm:cxn modelId="{7A85E3DF-747A-4FE3-AF57-9EC48D5B2297}" srcId="{B630A3CD-B521-44D3-B5A4-7B0C0F7289A1}" destId="{D8D77859-6212-41D4-B890-76024C84C4E1}" srcOrd="0" destOrd="0" parTransId="{F654176A-77AD-4025-8C77-28A36081ADFD}" sibTransId="{7F556CD9-00F9-4BBE-8D9C-0CB6EE4EDAFA}"/>
    <dgm:cxn modelId="{F133DAEF-1483-447D-9103-152D2FABCF8C}" type="presOf" srcId="{D8D77859-6212-41D4-B890-76024C84C4E1}" destId="{B966461F-D1DF-4A4C-9823-5D5D14E261A5}" srcOrd="0" destOrd="0" presId="urn:microsoft.com/office/officeart/2005/8/layout/cycle8"/>
    <dgm:cxn modelId="{C6359692-B6C5-481B-A0A7-3DE251035716}" type="presOf" srcId="{9452F79D-D69A-4BBF-BD02-0A3E2DC17CBA}" destId="{95EE2536-2CF6-4FF2-8812-7C047F7BDA3B}" srcOrd="1" destOrd="0" presId="urn:microsoft.com/office/officeart/2005/8/layout/cycle8"/>
    <dgm:cxn modelId="{72DE1EEC-5DEE-412F-AAFB-236A4E7E2826}" type="presOf" srcId="{9452F79D-D69A-4BBF-BD02-0A3E2DC17CBA}" destId="{DBD83BE7-2DF5-43E1-BECB-1C46507F9CB0}" srcOrd="0" destOrd="0" presId="urn:microsoft.com/office/officeart/2005/8/layout/cycle8"/>
    <dgm:cxn modelId="{24F95937-F061-470C-A18D-81197F3FFDF0}" type="presOf" srcId="{06BC13A8-3DD1-4C7A-99BF-872EA8FDB4A5}" destId="{7082773C-9511-4AA3-8173-851A79510ACA}" srcOrd="1" destOrd="0" presId="urn:microsoft.com/office/officeart/2005/8/layout/cycle8"/>
    <dgm:cxn modelId="{78068F0C-1FE9-4037-8BA4-80B5A39341B8}" type="presOf" srcId="{D8D77859-6212-41D4-B890-76024C84C4E1}" destId="{B522DB7E-A213-4FA6-A5B5-B724AE5886CB}" srcOrd="1" destOrd="0" presId="urn:microsoft.com/office/officeart/2005/8/layout/cycle8"/>
    <dgm:cxn modelId="{05A39DAC-FA52-44A8-86B2-6CE7236923DB}" srcId="{B630A3CD-B521-44D3-B5A4-7B0C0F7289A1}" destId="{9452F79D-D69A-4BBF-BD02-0A3E2DC17CBA}" srcOrd="2" destOrd="0" parTransId="{4E43BA36-BEB8-419B-A213-82474470695A}" sibTransId="{5145D981-0EAB-4425-968B-4108AAA9A0B6}"/>
    <dgm:cxn modelId="{0D2B6F42-2FC0-4B0B-8929-9A99563F0B37}" type="presOf" srcId="{B630A3CD-B521-44D3-B5A4-7B0C0F7289A1}" destId="{BCB5741A-3108-45C0-BD1D-4772E4A6481E}" srcOrd="0" destOrd="0" presId="urn:microsoft.com/office/officeart/2005/8/layout/cycle8"/>
    <dgm:cxn modelId="{2AD0E1F2-9AE3-4D76-A38A-6B778D47A5C9}" type="presParOf" srcId="{BCB5741A-3108-45C0-BD1D-4772E4A6481E}" destId="{B966461F-D1DF-4A4C-9823-5D5D14E261A5}" srcOrd="0" destOrd="0" presId="urn:microsoft.com/office/officeart/2005/8/layout/cycle8"/>
    <dgm:cxn modelId="{9347DD19-E8F0-47B5-89BA-F6094EA6233D}" type="presParOf" srcId="{BCB5741A-3108-45C0-BD1D-4772E4A6481E}" destId="{5993D313-B14D-4E03-928B-DFF54FB72F54}" srcOrd="1" destOrd="0" presId="urn:microsoft.com/office/officeart/2005/8/layout/cycle8"/>
    <dgm:cxn modelId="{ED8734E1-E4BF-4BE4-B33D-E9876526AEC4}" type="presParOf" srcId="{BCB5741A-3108-45C0-BD1D-4772E4A6481E}" destId="{DF62296F-19B5-4888-9EF2-E99EBCA3F6EA}" srcOrd="2" destOrd="0" presId="urn:microsoft.com/office/officeart/2005/8/layout/cycle8"/>
    <dgm:cxn modelId="{5D5D681A-9479-4E90-92A0-81D4BF27611C}" type="presParOf" srcId="{BCB5741A-3108-45C0-BD1D-4772E4A6481E}" destId="{B522DB7E-A213-4FA6-A5B5-B724AE5886CB}" srcOrd="3" destOrd="0" presId="urn:microsoft.com/office/officeart/2005/8/layout/cycle8"/>
    <dgm:cxn modelId="{E8DEB9D3-9386-425F-9F78-152CC693C159}" type="presParOf" srcId="{BCB5741A-3108-45C0-BD1D-4772E4A6481E}" destId="{A8ABA702-1018-4A2C-9903-EF8FC87CF501}" srcOrd="4" destOrd="0" presId="urn:microsoft.com/office/officeart/2005/8/layout/cycle8"/>
    <dgm:cxn modelId="{8B9B7F62-630F-4B5C-8911-82DE2DE7C20A}" type="presParOf" srcId="{BCB5741A-3108-45C0-BD1D-4772E4A6481E}" destId="{CCF017F6-369A-46EE-93D1-B6F45F434A66}" srcOrd="5" destOrd="0" presId="urn:microsoft.com/office/officeart/2005/8/layout/cycle8"/>
    <dgm:cxn modelId="{3F200E47-4EF6-421A-B95C-D51792176D5B}" type="presParOf" srcId="{BCB5741A-3108-45C0-BD1D-4772E4A6481E}" destId="{B8216F99-D129-4C28-844C-22465D1BFBA2}" srcOrd="6" destOrd="0" presId="urn:microsoft.com/office/officeart/2005/8/layout/cycle8"/>
    <dgm:cxn modelId="{88CA2F7B-4802-460D-9E39-BC7C4289CFA6}" type="presParOf" srcId="{BCB5741A-3108-45C0-BD1D-4772E4A6481E}" destId="{7082773C-9511-4AA3-8173-851A79510ACA}" srcOrd="7" destOrd="0" presId="urn:microsoft.com/office/officeart/2005/8/layout/cycle8"/>
    <dgm:cxn modelId="{BF6A223C-678D-41F8-AF1F-584E0E4161A0}" type="presParOf" srcId="{BCB5741A-3108-45C0-BD1D-4772E4A6481E}" destId="{DBD83BE7-2DF5-43E1-BECB-1C46507F9CB0}" srcOrd="8" destOrd="0" presId="urn:microsoft.com/office/officeart/2005/8/layout/cycle8"/>
    <dgm:cxn modelId="{9B4E1C15-2F64-4043-A79C-5B6DEE9F8AB4}" type="presParOf" srcId="{BCB5741A-3108-45C0-BD1D-4772E4A6481E}" destId="{1E653B71-3C8A-4D7A-B6F0-99DCA0204B37}" srcOrd="9" destOrd="0" presId="urn:microsoft.com/office/officeart/2005/8/layout/cycle8"/>
    <dgm:cxn modelId="{3F0EFF14-2FF0-4423-92CB-8E76C47E23E1}" type="presParOf" srcId="{BCB5741A-3108-45C0-BD1D-4772E4A6481E}" destId="{74781793-26F4-4BA0-9EB5-A972C4024C6C}" srcOrd="10" destOrd="0" presId="urn:microsoft.com/office/officeart/2005/8/layout/cycle8"/>
    <dgm:cxn modelId="{4C52B4C2-2A79-4CAC-BD28-C4E974B3895F}" type="presParOf" srcId="{BCB5741A-3108-45C0-BD1D-4772E4A6481E}" destId="{95EE2536-2CF6-4FF2-8812-7C047F7BDA3B}" srcOrd="11" destOrd="0" presId="urn:microsoft.com/office/officeart/2005/8/layout/cycle8"/>
    <dgm:cxn modelId="{49FD2AEF-FFD6-477D-9C01-0FDBB72BC273}" type="presParOf" srcId="{BCB5741A-3108-45C0-BD1D-4772E4A6481E}" destId="{F233E315-7911-4118-879B-A77820B0804A}" srcOrd="12" destOrd="0" presId="urn:microsoft.com/office/officeart/2005/8/layout/cycle8"/>
    <dgm:cxn modelId="{E6720DE9-80B1-4F65-A187-4FA2B4152DA6}" type="presParOf" srcId="{BCB5741A-3108-45C0-BD1D-4772E4A6481E}" destId="{767AC3FC-64E5-48F4-9CD5-6EC4AF39A23C}" srcOrd="13" destOrd="0" presId="urn:microsoft.com/office/officeart/2005/8/layout/cycle8"/>
    <dgm:cxn modelId="{3FB7DB7D-B672-4416-B184-151F499CD60F}" type="presParOf" srcId="{BCB5741A-3108-45C0-BD1D-4772E4A6481E}" destId="{ED7AF3CC-7877-410F-A651-9482B93105B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6461F-D1DF-4A4C-9823-5D5D14E261A5}">
      <dsp:nvSpPr>
        <dsp:cNvPr id="0" name=""/>
        <dsp:cNvSpPr/>
      </dsp:nvSpPr>
      <dsp:spPr>
        <a:xfrm>
          <a:off x="268302" y="372133"/>
          <a:ext cx="2316281" cy="2316281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rPr>
            <a:t>系统集成</a:t>
          </a:r>
          <a:endParaRPr lang="zh-CN" altLang="en-US" sz="2100" kern="1200" dirty="0"/>
        </a:p>
      </dsp:txBody>
      <dsp:txXfrm>
        <a:off x="1489038" y="862964"/>
        <a:ext cx="827243" cy="689369"/>
      </dsp:txXfrm>
    </dsp:sp>
    <dsp:sp modelId="{A8ABA702-1018-4A2C-9903-EF8FC87CF501}">
      <dsp:nvSpPr>
        <dsp:cNvPr id="0" name=""/>
        <dsp:cNvSpPr/>
      </dsp:nvSpPr>
      <dsp:spPr>
        <a:xfrm>
          <a:off x="220598" y="454857"/>
          <a:ext cx="2316281" cy="2316281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rPr>
            <a:t>外设</a:t>
          </a:r>
          <a:endParaRPr lang="zh-CN" altLang="en-US" sz="2100" kern="1200" dirty="0"/>
        </a:p>
      </dsp:txBody>
      <dsp:txXfrm>
        <a:off x="772093" y="1957682"/>
        <a:ext cx="1240865" cy="606645"/>
      </dsp:txXfrm>
    </dsp:sp>
    <dsp:sp modelId="{DBD83BE7-2DF5-43E1-BECB-1C46507F9CB0}">
      <dsp:nvSpPr>
        <dsp:cNvPr id="0" name=""/>
        <dsp:cNvSpPr/>
      </dsp:nvSpPr>
      <dsp:spPr>
        <a:xfrm>
          <a:off x="172893" y="372133"/>
          <a:ext cx="2316281" cy="2316281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rPr>
            <a:t>CPU </a:t>
          </a:r>
          <a:r>
            <a:rPr lang="zh-CN" altLang="en-US" sz="2100" b="1" kern="1200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rPr>
            <a:t>内核</a:t>
          </a:r>
          <a:endParaRPr lang="zh-CN" altLang="en-US" sz="2100" kern="1200" dirty="0"/>
        </a:p>
      </dsp:txBody>
      <dsp:txXfrm>
        <a:off x="441196" y="862964"/>
        <a:ext cx="827243" cy="689369"/>
      </dsp:txXfrm>
    </dsp:sp>
    <dsp:sp modelId="{F233E315-7911-4118-879B-A77820B0804A}">
      <dsp:nvSpPr>
        <dsp:cNvPr id="0" name=""/>
        <dsp:cNvSpPr/>
      </dsp:nvSpPr>
      <dsp:spPr>
        <a:xfrm>
          <a:off x="125104" y="228744"/>
          <a:ext cx="2603059" cy="260305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7AC3FC-64E5-48F4-9CD5-6EC4AF39A23C}">
      <dsp:nvSpPr>
        <dsp:cNvPr id="0" name=""/>
        <dsp:cNvSpPr/>
      </dsp:nvSpPr>
      <dsp:spPr>
        <a:xfrm>
          <a:off x="77209" y="311322"/>
          <a:ext cx="2603059" cy="260305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D7AF3CC-7877-410F-A651-9482B93105B7}">
      <dsp:nvSpPr>
        <dsp:cNvPr id="0" name=""/>
        <dsp:cNvSpPr/>
      </dsp:nvSpPr>
      <dsp:spPr>
        <a:xfrm>
          <a:off x="29313" y="228744"/>
          <a:ext cx="2603059" cy="260305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365B0B7-4D15-414A-970B-D745491E33C6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0F31F62-4BBA-464B-B77D-2EA67385E1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6BD454E-C87F-4627-AE11-3EE11995F60E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3CBB9-3359-4386-9E8F-12698386FB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573F851-3A6D-484B-A0F1-5EE6E5153B88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A235C-4D41-4226-A188-19DABB23D4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81D1084-52E9-4284-A1F2-56001A534BAF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994B2-99DA-4F69-B9EF-29B2879804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2500" y="1600200"/>
            <a:ext cx="4000500" cy="2173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62500" y="3925888"/>
            <a:ext cx="4000500" cy="2173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F3222-35B2-44FC-B7FC-2772BF461B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8CF459D-28BF-4E85-BBE5-E53A64D0F7B3}" type="datetime1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317A4-E7EB-48B2-8F4A-488908F9ED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5F0688E-9904-4C52-9143-64F948B96C21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0740A-614E-4433-A0B0-1A6E1C8734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84B5015-C5F8-4920-8632-02AB0ECB5E2C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2BD85-021C-446E-9237-E791D3253F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5098822-9DC9-49A2-93E1-0B67397A76A9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83FB0-C18D-4CDE-A555-BC3F3147BC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2F817FC-2B62-4086-8C73-98F30283E596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C3226-4196-468A-953F-DF151FFC72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584ED3C-D14E-434B-8039-0E2D7C8A0B7A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7152C-DBD1-492B-9A4B-686B396C10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56EC09A-A060-46B5-B6DF-5C9B1C49E1EF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0E95A-FD84-4636-AC41-5B74A51B6F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EC523C4-997E-4C49-85EF-8174B0CE46E8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72FB6-C6D9-47AA-98AD-A448867FCE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0EAFABD-219C-46B5-BABB-26A55D596B71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0DD2-A47F-485D-9E84-4992227F5D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ghtlogo_01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239000" y="0"/>
            <a:ext cx="19050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646FD41-4306-42BB-A2BF-91828CE19E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pic@mail.xidian.edu.c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375172.htm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baike.baidu.com/view/1188494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ike.baidu.com/view/238412.htm" TargetMode="External"/><Relationship Id="rId5" Type="http://schemas.openxmlformats.org/officeDocument/2006/relationships/hyperlink" Target="http://baike.baidu.com/view/712987.htm" TargetMode="External"/><Relationship Id="rId4" Type="http://schemas.openxmlformats.org/officeDocument/2006/relationships/hyperlink" Target="http://baike.baidu.com/view/1349493.htm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xNDBObf5DAjiAa4hxPpeaVuiKePlY4sOyIwP599M3gheiOcIfKwwNsCry8a9A04K1yuYN07o3gTTU3TRRnkoia" TargetMode="External"/><Relationship Id="rId2" Type="http://schemas.openxmlformats.org/officeDocument/2006/relationships/hyperlink" Target="http://www.microchip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928662" y="1000108"/>
            <a:ext cx="7715250" cy="1643062"/>
          </a:xfrm>
        </p:spPr>
        <p:txBody>
          <a:bodyPr/>
          <a:lstStyle/>
          <a:p>
            <a:pPr eaLnBrk="1" hangingPunct="1"/>
            <a:r>
              <a:rPr lang="en-US" altLang="zh-CN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PIC</a:t>
            </a:r>
            <a:r>
              <a:rPr lang="zh-CN" altLang="en-US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单片机原理及应用</a:t>
            </a:r>
            <a:endParaRPr lang="zh-CN" altLang="en-US" sz="60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5F78EB-CD8B-4BB5-8830-80CDC8B6C93F}" type="slidenum">
              <a:rPr lang="zh-CN" altLang="en-US"/>
              <a:pPr>
                <a:defRPr/>
              </a:pPr>
              <a:t>1</a:t>
            </a:fld>
            <a:endParaRPr lang="zh-CN" altLang="en-US"/>
          </a:p>
        </p:txBody>
      </p:sp>
      <p:sp>
        <p:nvSpPr>
          <p:cNvPr id="15365" name="Rectangle 3"/>
          <p:cNvSpPr txBox="1">
            <a:spLocks noRot="1" noChangeArrowheads="1"/>
          </p:cNvSpPr>
          <p:nvPr/>
        </p:nvSpPr>
        <p:spPr bwMode="auto">
          <a:xfrm>
            <a:off x="2428860" y="3357562"/>
            <a:ext cx="5976938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 2" pitchFamily="18" charset="2"/>
              <a:buNone/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主讲：许辉</a:t>
            </a: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 2" pitchFamily="18" charset="2"/>
              <a:buNone/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邮箱：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  <a:hlinkClick r:id="rId2"/>
              </a:rPr>
              <a:t>pic@xidian.edu.cn</a:t>
            </a: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5366" name="Group 2"/>
          <p:cNvGrpSpPr>
            <a:grpSpLocks/>
          </p:cNvGrpSpPr>
          <p:nvPr/>
        </p:nvGrpSpPr>
        <p:grpSpPr bwMode="auto">
          <a:xfrm>
            <a:off x="0" y="5876925"/>
            <a:ext cx="3851275" cy="981075"/>
            <a:chOff x="0" y="3702"/>
            <a:chExt cx="2426" cy="618"/>
          </a:xfrm>
        </p:grpSpPr>
        <p:pic>
          <p:nvPicPr>
            <p:cNvPr id="15367" name="Picture 3" descr="未命名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3702"/>
              <a:ext cx="748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8" name="Picture 4" descr="未命名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4020"/>
              <a:ext cx="176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571472" y="4857760"/>
            <a:ext cx="79565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西安电子科技大学国家电工电子教学基地</a:t>
            </a:r>
          </a:p>
          <a:p>
            <a:pPr algn="ctr"/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西电－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MICROCHIP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公司联合实验室（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E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楼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II-406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A8939-170A-434F-811B-9272914E5779}" type="slidenum">
              <a:rPr lang="en-US" altLang="zh-CN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18466" name="Text Box 6"/>
          <p:cNvSpPr txBox="1">
            <a:spLocks noChangeArrowheads="1"/>
          </p:cNvSpPr>
          <p:nvPr/>
        </p:nvSpPr>
        <p:spPr bwMode="auto">
          <a:xfrm>
            <a:off x="428596" y="1285860"/>
            <a:ext cx="7929618" cy="70788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sz="2000" dirty="0" smtClean="0"/>
              <a:t>PIC      XX          XXX       </a:t>
            </a:r>
            <a:r>
              <a:rPr lang="en-US" sz="2000" dirty="0" err="1" smtClean="0"/>
              <a:t>XXX</a:t>
            </a:r>
            <a:r>
              <a:rPr lang="en-US" sz="2000" dirty="0" smtClean="0"/>
              <a:t>         (X)            -X              X        /XX </a:t>
            </a:r>
          </a:p>
          <a:p>
            <a:r>
              <a:rPr lang="zh-CN" altLang="en-US" sz="2000" dirty="0" smtClean="0"/>
              <a:t>前缀  系列号   器件型号  改进类型  晶体标示  频率标示   温度     封装</a:t>
            </a:r>
            <a:endParaRPr lang="zh-CN" altLang="en-US" sz="2000" dirty="0"/>
          </a:p>
        </p:txBody>
      </p:sp>
      <p:sp>
        <p:nvSpPr>
          <p:cNvPr id="13" name="Oval 67"/>
          <p:cNvSpPr>
            <a:spLocks noChangeArrowheads="1"/>
          </p:cNvSpPr>
          <p:nvPr/>
        </p:nvSpPr>
        <p:spPr bwMode="auto">
          <a:xfrm>
            <a:off x="1142976" y="1142984"/>
            <a:ext cx="857256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286646" y="2428074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2910" y="2786058"/>
            <a:ext cx="4786346" cy="14246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sz="2000" b="1" dirty="0" smtClean="0"/>
              <a:t>PIC10、PIC12、PIC16、PIC18</a:t>
            </a:r>
            <a:r>
              <a:rPr lang="zh-CN" altLang="en-US" sz="2000" b="1" dirty="0" smtClean="0"/>
              <a:t>为</a:t>
            </a:r>
            <a:r>
              <a:rPr lang="en-US" altLang="zh-CN" sz="2000" b="1" dirty="0" smtClean="0"/>
              <a:t>8</a:t>
            </a:r>
            <a:r>
              <a:rPr lang="zh-CN" altLang="en-US" sz="2000" b="1" dirty="0" smtClean="0"/>
              <a:t>位单片机</a:t>
            </a:r>
          </a:p>
          <a:p>
            <a:pPr latinLnBrk="0">
              <a:lnSpc>
                <a:spcPct val="150000"/>
              </a:lnSpc>
            </a:pPr>
            <a:r>
              <a:rPr lang="en-US" sz="2000" b="1" dirty="0" smtClean="0"/>
              <a:t>PIC24、dsPIC30、dsPIC33</a:t>
            </a:r>
            <a:r>
              <a:rPr lang="zh-CN" altLang="en-US" sz="2000" b="1" dirty="0" smtClean="0"/>
              <a:t>为</a:t>
            </a:r>
            <a:r>
              <a:rPr lang="en-US" altLang="zh-CN" sz="2000" b="1" dirty="0" smtClean="0"/>
              <a:t>16</a:t>
            </a:r>
            <a:r>
              <a:rPr lang="zh-CN" altLang="en-US" sz="2000" b="1" dirty="0" smtClean="0"/>
              <a:t>位单片机</a:t>
            </a:r>
          </a:p>
          <a:p>
            <a:pPr latinLnBrk="0">
              <a:lnSpc>
                <a:spcPct val="150000"/>
              </a:lnSpc>
            </a:pPr>
            <a:r>
              <a:rPr lang="en-US" sz="2000" b="1" dirty="0" smtClean="0"/>
              <a:t>PIC32</a:t>
            </a:r>
            <a:r>
              <a:rPr lang="zh-CN" altLang="en-US" sz="2000" b="1" dirty="0" smtClean="0"/>
              <a:t>为</a:t>
            </a:r>
            <a:r>
              <a:rPr lang="en-US" altLang="zh-CN" sz="2000" b="1" dirty="0" smtClean="0"/>
              <a:t>32</a:t>
            </a:r>
            <a:r>
              <a:rPr lang="zh-CN" altLang="en-US" sz="2000" b="1" dirty="0" smtClean="0"/>
              <a:t>位单片机</a:t>
            </a:r>
            <a:endParaRPr lang="zh-CN" altLang="en-US" sz="2000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A8939-170A-434F-811B-9272914E5779}" type="slidenum">
              <a:rPr lang="en-US" altLang="zh-CN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18466" name="Text Box 6"/>
          <p:cNvSpPr txBox="1">
            <a:spLocks noChangeArrowheads="1"/>
          </p:cNvSpPr>
          <p:nvPr/>
        </p:nvSpPr>
        <p:spPr bwMode="auto">
          <a:xfrm>
            <a:off x="428596" y="1285860"/>
            <a:ext cx="7929618" cy="70788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sz="2000" dirty="0" smtClean="0"/>
              <a:t>PIC      XX          XXX       </a:t>
            </a:r>
            <a:r>
              <a:rPr lang="en-US" sz="2000" dirty="0" err="1" smtClean="0"/>
              <a:t>XXX</a:t>
            </a:r>
            <a:r>
              <a:rPr lang="en-US" sz="2000" dirty="0" smtClean="0"/>
              <a:t>         (X)            -X              X        /XX </a:t>
            </a:r>
          </a:p>
          <a:p>
            <a:r>
              <a:rPr lang="zh-CN" altLang="en-US" sz="2000" dirty="0" smtClean="0"/>
              <a:t>前缀  系列号   器件型号  改进类型  晶体标示  频率标示   温度     封装</a:t>
            </a:r>
            <a:endParaRPr lang="zh-CN" altLang="en-US" sz="2000" dirty="0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2358216" y="2428074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2910" y="2786058"/>
            <a:ext cx="4786346" cy="31700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sz="2000" dirty="0" smtClean="0">
                <a:solidFill>
                  <a:srgbClr val="5414F4"/>
                </a:solidFill>
              </a:rPr>
              <a:t>C</a:t>
            </a:r>
            <a:r>
              <a:rPr lang="zh-CN" altLang="en-US" sz="2000" dirty="0" smtClean="0">
                <a:solidFill>
                  <a:srgbClr val="5414F4"/>
                </a:solidFill>
              </a:rPr>
              <a:t>：</a:t>
            </a:r>
            <a:r>
              <a:rPr lang="en-US" sz="2000" dirty="0" smtClean="0">
                <a:solidFill>
                  <a:srgbClr val="5414F4"/>
                </a:solidFill>
              </a:rPr>
              <a:t> CMOS </a:t>
            </a:r>
            <a:r>
              <a:rPr lang="zh-CN" altLang="en-US" sz="2000" dirty="0" smtClean="0">
                <a:solidFill>
                  <a:srgbClr val="5414F4"/>
                </a:solidFill>
              </a:rPr>
              <a:t>电路 </a:t>
            </a:r>
          </a:p>
          <a:p>
            <a:pPr latinLnBrk="0"/>
            <a:r>
              <a:rPr lang="en-US" sz="2000" dirty="0" smtClean="0"/>
              <a:t>CR</a:t>
            </a:r>
            <a:r>
              <a:rPr lang="zh-CN" altLang="en-US" sz="2000" dirty="0" smtClean="0"/>
              <a:t>：</a:t>
            </a:r>
            <a:r>
              <a:rPr lang="en-US" sz="2000" dirty="0" smtClean="0"/>
              <a:t> CMOS ROM  </a:t>
            </a:r>
          </a:p>
          <a:p>
            <a:pPr latinLnBrk="0"/>
            <a:r>
              <a:rPr lang="en-US" sz="2000" dirty="0" smtClean="0">
                <a:solidFill>
                  <a:srgbClr val="5414F4"/>
                </a:solidFill>
              </a:rPr>
              <a:t>LC </a:t>
            </a:r>
            <a:r>
              <a:rPr lang="zh-CN" altLang="en-US" sz="2000" dirty="0" smtClean="0">
                <a:solidFill>
                  <a:srgbClr val="5414F4"/>
                </a:solidFill>
              </a:rPr>
              <a:t>：小功率</a:t>
            </a:r>
            <a:r>
              <a:rPr lang="en-US" sz="2000" dirty="0" smtClean="0">
                <a:solidFill>
                  <a:srgbClr val="5414F4"/>
                </a:solidFill>
              </a:rPr>
              <a:t>CMOS</a:t>
            </a:r>
            <a:r>
              <a:rPr lang="zh-CN" altLang="en-US" sz="2000" dirty="0" smtClean="0">
                <a:solidFill>
                  <a:srgbClr val="5414F4"/>
                </a:solidFill>
              </a:rPr>
              <a:t>电路</a:t>
            </a:r>
          </a:p>
          <a:p>
            <a:pPr latinLnBrk="0"/>
            <a:r>
              <a:rPr lang="en-US" sz="2000" dirty="0" smtClean="0"/>
              <a:t>LCS </a:t>
            </a:r>
            <a:r>
              <a:rPr lang="zh-CN" altLang="en-US" sz="2000" dirty="0" smtClean="0"/>
              <a:t>：小功率保护</a:t>
            </a:r>
          </a:p>
          <a:p>
            <a:pPr latinLnBrk="0"/>
            <a:r>
              <a:rPr lang="en-US" sz="2000" dirty="0" smtClean="0"/>
              <a:t>AA</a:t>
            </a:r>
            <a:r>
              <a:rPr lang="zh-CN" altLang="en-US" sz="2000" dirty="0" smtClean="0"/>
              <a:t>：</a:t>
            </a:r>
            <a:r>
              <a:rPr lang="en-US" sz="2000" dirty="0" smtClean="0"/>
              <a:t> 1.8V  </a:t>
            </a:r>
          </a:p>
          <a:p>
            <a:pPr latinLnBrk="0"/>
            <a:r>
              <a:rPr lang="en-US" sz="2000" dirty="0" smtClean="0"/>
              <a:t>LCR</a:t>
            </a:r>
            <a:r>
              <a:rPr lang="zh-CN" altLang="en-US" sz="2000" dirty="0" smtClean="0"/>
              <a:t>：小功率</a:t>
            </a:r>
            <a:r>
              <a:rPr lang="en-US" sz="2000" dirty="0" smtClean="0"/>
              <a:t>CMOS ROM  </a:t>
            </a:r>
          </a:p>
          <a:p>
            <a:pPr latinLnBrk="0"/>
            <a:r>
              <a:rPr lang="en-US" sz="2000" dirty="0" smtClean="0">
                <a:solidFill>
                  <a:srgbClr val="5414F4"/>
                </a:solidFill>
              </a:rPr>
              <a:t>LV </a:t>
            </a:r>
            <a:r>
              <a:rPr lang="zh-CN" altLang="en-US" sz="2000" dirty="0" smtClean="0">
                <a:solidFill>
                  <a:srgbClr val="5414F4"/>
                </a:solidFill>
              </a:rPr>
              <a:t>：低电压</a:t>
            </a:r>
          </a:p>
          <a:p>
            <a:pPr latinLnBrk="0"/>
            <a:r>
              <a:rPr lang="zh-CN" altLang="en-US" sz="2000" dirty="0" smtClean="0">
                <a:solidFill>
                  <a:srgbClr val="5414F4"/>
                </a:solidFill>
              </a:rPr>
              <a:t> </a:t>
            </a:r>
            <a:r>
              <a:rPr lang="en-US" sz="2000" dirty="0" smtClean="0">
                <a:solidFill>
                  <a:srgbClr val="5414F4"/>
                </a:solidFill>
              </a:rPr>
              <a:t>F </a:t>
            </a:r>
            <a:r>
              <a:rPr lang="zh-CN" altLang="en-US" sz="2000" dirty="0" smtClean="0">
                <a:solidFill>
                  <a:srgbClr val="5414F4"/>
                </a:solidFill>
              </a:rPr>
              <a:t>：</a:t>
            </a:r>
            <a:r>
              <a:rPr lang="en-US" altLang="zh-CN" sz="2000" dirty="0" smtClean="0">
                <a:solidFill>
                  <a:srgbClr val="5414F4"/>
                </a:solidFill>
              </a:rPr>
              <a:t>flash</a:t>
            </a:r>
            <a:r>
              <a:rPr lang="zh-CN" altLang="en-US" sz="2000" dirty="0" smtClean="0">
                <a:solidFill>
                  <a:srgbClr val="5414F4"/>
                </a:solidFill>
              </a:rPr>
              <a:t>可编程存储器</a:t>
            </a:r>
          </a:p>
          <a:p>
            <a:pPr latinLnBrk="0"/>
            <a:r>
              <a:rPr lang="en-US" sz="2000" dirty="0" smtClean="0"/>
              <a:t>HC: </a:t>
            </a:r>
            <a:r>
              <a:rPr lang="zh-CN" altLang="en-US" sz="2000" dirty="0" smtClean="0"/>
              <a:t>高速</a:t>
            </a:r>
            <a:r>
              <a:rPr lang="en-US" sz="2000" dirty="0" smtClean="0"/>
              <a:t>CMOS  </a:t>
            </a:r>
          </a:p>
          <a:p>
            <a:pPr latinLnBrk="0"/>
            <a:r>
              <a:rPr lang="en-US" sz="2000" dirty="0" smtClean="0"/>
              <a:t>FR: FLEX ROM</a:t>
            </a:r>
            <a:endParaRPr lang="en-US" sz="2000" dirty="0"/>
          </a:p>
        </p:txBody>
      </p:sp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2071670" y="1142984"/>
            <a:ext cx="1143008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A8939-170A-434F-811B-9272914E5779}" type="slidenum">
              <a:rPr lang="en-US" altLang="zh-CN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18466" name="Text Box 6"/>
          <p:cNvSpPr txBox="1">
            <a:spLocks noChangeArrowheads="1"/>
          </p:cNvSpPr>
          <p:nvPr/>
        </p:nvSpPr>
        <p:spPr bwMode="auto">
          <a:xfrm>
            <a:off x="428596" y="1285860"/>
            <a:ext cx="7929618" cy="70788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sz="2000" dirty="0" smtClean="0"/>
              <a:t>PIC      XX          XXX       </a:t>
            </a:r>
            <a:r>
              <a:rPr lang="en-US" sz="2000" dirty="0" err="1" smtClean="0"/>
              <a:t>XXX</a:t>
            </a:r>
            <a:r>
              <a:rPr lang="en-US" sz="2000" dirty="0" smtClean="0"/>
              <a:t>         (X)            -X              X        /XX </a:t>
            </a:r>
          </a:p>
          <a:p>
            <a:r>
              <a:rPr lang="zh-CN" altLang="en-US" sz="2000" dirty="0" smtClean="0"/>
              <a:t>前缀  系列号   器件型号  改进类型  晶体标示  频率标示   温度     封装</a:t>
            </a:r>
            <a:endParaRPr lang="zh-CN" altLang="en-US" sz="2000" dirty="0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3429786" y="2428074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28794" y="2786058"/>
            <a:ext cx="3500462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zh-CN" altLang="en-US" sz="2000" dirty="0" smtClean="0"/>
              <a:t>如：</a:t>
            </a:r>
            <a:r>
              <a:rPr lang="en-US" sz="2000" dirty="0" smtClean="0"/>
              <a:t>54A </a:t>
            </a:r>
            <a:r>
              <a:rPr lang="zh-CN" altLang="en-US" sz="2000" dirty="0" smtClean="0"/>
              <a:t>、</a:t>
            </a:r>
            <a:r>
              <a:rPr lang="en-US" sz="2000" dirty="0" smtClean="0"/>
              <a:t> 788</a:t>
            </a:r>
            <a:r>
              <a:rPr lang="zh-CN" altLang="en-US" sz="2000" dirty="0" smtClean="0"/>
              <a:t>、</a:t>
            </a:r>
            <a:r>
              <a:rPr lang="en-US" sz="2000" dirty="0" smtClean="0"/>
              <a:t> 4520</a:t>
            </a:r>
            <a:r>
              <a:rPr lang="zh-CN" altLang="en-US" sz="2000" dirty="0" smtClean="0"/>
              <a:t>等</a:t>
            </a:r>
            <a:endParaRPr lang="zh-CN" altLang="en-US" sz="2000" dirty="0"/>
          </a:p>
        </p:txBody>
      </p:sp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3214678" y="1142984"/>
            <a:ext cx="1143008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A8939-170A-434F-811B-9272914E5779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18466" name="Text Box 6"/>
          <p:cNvSpPr txBox="1">
            <a:spLocks noChangeArrowheads="1"/>
          </p:cNvSpPr>
          <p:nvPr/>
        </p:nvSpPr>
        <p:spPr bwMode="auto">
          <a:xfrm>
            <a:off x="428596" y="1285860"/>
            <a:ext cx="7929618" cy="70788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sz="2000" dirty="0" smtClean="0"/>
              <a:t>PIC      XX          XXX       </a:t>
            </a:r>
            <a:r>
              <a:rPr lang="en-US" sz="2000" dirty="0" err="1" smtClean="0"/>
              <a:t>XXX</a:t>
            </a:r>
            <a:r>
              <a:rPr lang="en-US" sz="2000" dirty="0" smtClean="0"/>
              <a:t>         (X)            -X              X        /XX </a:t>
            </a:r>
          </a:p>
          <a:p>
            <a:r>
              <a:rPr lang="zh-CN" altLang="en-US" sz="2000" dirty="0" smtClean="0"/>
              <a:t>前缀  系列号   器件型号  改进类型  晶体标示  频率标示   温度     封装</a:t>
            </a:r>
            <a:endParaRPr lang="zh-CN" altLang="en-US" sz="2000" dirty="0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4644232" y="2428074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43306" y="2786058"/>
            <a:ext cx="2500330" cy="18862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zh-CN" sz="2000" b="1" dirty="0" smtClean="0"/>
              <a:t>LP</a:t>
            </a:r>
            <a:r>
              <a:rPr lang="zh-CN" altLang="en-US" sz="2000" b="1" dirty="0" smtClean="0"/>
              <a:t>：小功率晶体</a:t>
            </a:r>
          </a:p>
          <a:p>
            <a:pPr latinLnBrk="0">
              <a:lnSpc>
                <a:spcPct val="150000"/>
              </a:lnSpc>
            </a:pPr>
            <a:r>
              <a:rPr lang="en-US" altLang="zh-CN" sz="2000" b="1" dirty="0" smtClean="0"/>
              <a:t>RC</a:t>
            </a:r>
            <a:r>
              <a:rPr lang="zh-CN" altLang="en-US" sz="2000" b="1" dirty="0" smtClean="0"/>
              <a:t>：电阻电容，</a:t>
            </a:r>
          </a:p>
          <a:p>
            <a:pPr latinLnBrk="0">
              <a:lnSpc>
                <a:spcPct val="150000"/>
              </a:lnSpc>
            </a:pPr>
            <a:r>
              <a:rPr lang="en-US" altLang="zh-CN" sz="2000" b="1" dirty="0" smtClean="0"/>
              <a:t>XT</a:t>
            </a:r>
            <a:r>
              <a:rPr lang="zh-CN" altLang="en-US" sz="2000" b="1" dirty="0" smtClean="0"/>
              <a:t>：标准晶体</a:t>
            </a:r>
          </a:p>
          <a:p>
            <a:pPr latinLnBrk="0">
              <a:lnSpc>
                <a:spcPct val="150000"/>
              </a:lnSpc>
            </a:pPr>
            <a:r>
              <a:rPr lang="en-US" altLang="zh-CN" sz="2000" b="1" dirty="0" smtClean="0"/>
              <a:t>HS</a:t>
            </a:r>
            <a:r>
              <a:rPr lang="zh-CN" altLang="en-US" sz="2000" b="1" dirty="0" smtClean="0"/>
              <a:t>：高速晶体</a:t>
            </a:r>
            <a:endParaRPr lang="zh-CN" altLang="en-US" sz="2000" b="1" dirty="0"/>
          </a:p>
        </p:txBody>
      </p:sp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4357686" y="1142984"/>
            <a:ext cx="1143008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A8939-170A-434F-811B-9272914E5779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18466" name="Text Box 6"/>
          <p:cNvSpPr txBox="1">
            <a:spLocks noChangeArrowheads="1"/>
          </p:cNvSpPr>
          <p:nvPr/>
        </p:nvSpPr>
        <p:spPr bwMode="auto">
          <a:xfrm>
            <a:off x="428596" y="1285860"/>
            <a:ext cx="7929618" cy="70788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sz="2000" dirty="0" smtClean="0"/>
              <a:t>PIC      XX          XXX       </a:t>
            </a:r>
            <a:r>
              <a:rPr lang="en-US" sz="2000" dirty="0" err="1" smtClean="0"/>
              <a:t>XXX</a:t>
            </a:r>
            <a:r>
              <a:rPr lang="en-US" sz="2000" dirty="0" smtClean="0"/>
              <a:t>         (X)            -X              X        /XX </a:t>
            </a:r>
          </a:p>
          <a:p>
            <a:r>
              <a:rPr lang="zh-CN" altLang="en-US" sz="2000" dirty="0" smtClean="0"/>
              <a:t>前缀  系列号   器件型号  改进类型  晶体标示  频率标示   温度     封装</a:t>
            </a:r>
            <a:endParaRPr lang="zh-CN" altLang="en-US" sz="2000" dirty="0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5715802" y="2428074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86314" y="2714620"/>
            <a:ext cx="2500330" cy="28096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sz="2000" b="1" dirty="0" smtClean="0"/>
              <a:t>-04</a:t>
            </a:r>
            <a:r>
              <a:rPr lang="zh-CN" altLang="en-US" sz="2000" b="1" dirty="0" smtClean="0"/>
              <a:t>：</a:t>
            </a:r>
            <a:r>
              <a:rPr lang="en-US" sz="2000" b="1" dirty="0" smtClean="0"/>
              <a:t>4MHZ</a:t>
            </a:r>
          </a:p>
          <a:p>
            <a:pPr latinLnBrk="0">
              <a:lnSpc>
                <a:spcPct val="150000"/>
              </a:lnSpc>
            </a:pPr>
            <a:r>
              <a:rPr lang="en-US" sz="2000" b="1" dirty="0" smtClean="0"/>
              <a:t>-10</a:t>
            </a:r>
            <a:r>
              <a:rPr lang="zh-CN" altLang="en-US" sz="2000" b="1" dirty="0" smtClean="0"/>
              <a:t>：</a:t>
            </a:r>
            <a:r>
              <a:rPr lang="en-US" sz="2000" b="1" dirty="0" smtClean="0"/>
              <a:t> 10MHZ</a:t>
            </a:r>
          </a:p>
          <a:p>
            <a:pPr latinLnBrk="0">
              <a:lnSpc>
                <a:spcPct val="150000"/>
              </a:lnSpc>
            </a:pPr>
            <a:r>
              <a:rPr lang="en-US" sz="2000" b="1" dirty="0" smtClean="0"/>
              <a:t>-16</a:t>
            </a:r>
            <a:r>
              <a:rPr lang="zh-CN" altLang="en-US" sz="2000" b="1" dirty="0" smtClean="0"/>
              <a:t>：</a:t>
            </a:r>
            <a:r>
              <a:rPr lang="en-US" sz="2000" b="1" dirty="0" smtClean="0"/>
              <a:t> 16MHZ  </a:t>
            </a:r>
          </a:p>
          <a:p>
            <a:pPr latinLnBrk="0">
              <a:lnSpc>
                <a:spcPct val="150000"/>
              </a:lnSpc>
            </a:pPr>
            <a:r>
              <a:rPr lang="en-US" sz="2000" b="1" dirty="0" smtClean="0"/>
              <a:t>-20</a:t>
            </a:r>
            <a:r>
              <a:rPr lang="zh-CN" altLang="en-US" sz="2000" b="1" dirty="0" smtClean="0"/>
              <a:t>：</a:t>
            </a:r>
            <a:r>
              <a:rPr lang="en-US" sz="2000" b="1" dirty="0" smtClean="0"/>
              <a:t> 20MHZ</a:t>
            </a:r>
          </a:p>
          <a:p>
            <a:pPr latinLnBrk="0">
              <a:lnSpc>
                <a:spcPct val="150000"/>
              </a:lnSpc>
            </a:pPr>
            <a:r>
              <a:rPr lang="en-US" sz="2000" b="1" dirty="0" smtClean="0"/>
              <a:t>-25</a:t>
            </a:r>
            <a:r>
              <a:rPr lang="zh-CN" altLang="en-US" sz="2000" b="1" dirty="0" smtClean="0"/>
              <a:t>：</a:t>
            </a:r>
            <a:r>
              <a:rPr lang="en-US" sz="2000" b="1" dirty="0" smtClean="0"/>
              <a:t> 25MHZ</a:t>
            </a:r>
          </a:p>
          <a:p>
            <a:pPr latinLnBrk="0">
              <a:lnSpc>
                <a:spcPct val="150000"/>
              </a:lnSpc>
            </a:pPr>
            <a:r>
              <a:rPr lang="en-US" sz="2000" b="1" dirty="0" smtClean="0"/>
              <a:t>-33</a:t>
            </a:r>
            <a:r>
              <a:rPr lang="zh-CN" altLang="en-US" sz="2000" b="1" dirty="0" smtClean="0"/>
              <a:t>：</a:t>
            </a:r>
            <a:r>
              <a:rPr lang="en-US" sz="2000" b="1" dirty="0" smtClean="0"/>
              <a:t> 33MHZ</a:t>
            </a:r>
            <a:endParaRPr lang="en-US" sz="2000" b="1" dirty="0"/>
          </a:p>
        </p:txBody>
      </p:sp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5500694" y="1142984"/>
            <a:ext cx="1143008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A8939-170A-434F-811B-9272914E5779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18466" name="Text Box 6"/>
          <p:cNvSpPr txBox="1">
            <a:spLocks noChangeArrowheads="1"/>
          </p:cNvSpPr>
          <p:nvPr/>
        </p:nvSpPr>
        <p:spPr bwMode="auto">
          <a:xfrm>
            <a:off x="428596" y="1285860"/>
            <a:ext cx="7929618" cy="70788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sz="2000" dirty="0" smtClean="0"/>
              <a:t>PIC      XX          XXX       </a:t>
            </a:r>
            <a:r>
              <a:rPr lang="en-US" sz="2000" dirty="0" err="1" smtClean="0"/>
              <a:t>XXX</a:t>
            </a:r>
            <a:r>
              <a:rPr lang="en-US" sz="2000" dirty="0" smtClean="0"/>
              <a:t>         (X)            -X              X        /XX </a:t>
            </a:r>
          </a:p>
          <a:p>
            <a:r>
              <a:rPr lang="zh-CN" altLang="en-US" sz="2000" dirty="0" smtClean="0"/>
              <a:t>前缀  系列号   器件型号  改进类型  晶体标示  频率标示   温度     封装</a:t>
            </a:r>
            <a:endParaRPr lang="zh-CN" altLang="en-US" sz="2000" dirty="0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6787372" y="2428074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86446" y="2714620"/>
            <a:ext cx="2500330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000" b="1" dirty="0" smtClean="0"/>
              <a:t>空白：</a:t>
            </a:r>
            <a:r>
              <a:rPr lang="en-US" altLang="zh-CN" sz="2000" b="1" dirty="0" smtClean="0"/>
              <a:t>0℃</a:t>
            </a:r>
            <a:r>
              <a:rPr lang="zh-CN" altLang="en-US" sz="2000" b="1" dirty="0" smtClean="0"/>
              <a:t>至</a:t>
            </a:r>
            <a:r>
              <a:rPr lang="en-US" altLang="zh-CN" sz="2000" b="1" dirty="0" smtClean="0"/>
              <a:t>70℃</a:t>
            </a:r>
            <a:endParaRPr lang="zh-CN" altLang="en-US" sz="2000" b="1" dirty="0" smtClean="0"/>
          </a:p>
          <a:p>
            <a:pPr latinLnBrk="0">
              <a:lnSpc>
                <a:spcPct val="150000"/>
              </a:lnSpc>
            </a:pPr>
            <a:r>
              <a:rPr lang="en-US" sz="2000" b="1" dirty="0" smtClean="0"/>
              <a:t>I </a:t>
            </a:r>
            <a:r>
              <a:rPr lang="zh-CN" altLang="en-US" sz="2000" b="1" dirty="0" smtClean="0"/>
              <a:t>：</a:t>
            </a:r>
            <a:r>
              <a:rPr lang="en-US" altLang="zh-CN" sz="2000" b="1" dirty="0" smtClean="0"/>
              <a:t>-</a:t>
            </a:r>
            <a:r>
              <a:rPr lang="en-US" sz="2000" b="1" dirty="0" smtClean="0"/>
              <a:t>45</a:t>
            </a:r>
            <a:r>
              <a:rPr lang="en-US" sz="2000" b="1" dirty="0" smtClean="0"/>
              <a:t>℃</a:t>
            </a:r>
            <a:r>
              <a:rPr lang="zh-CN" altLang="en-US" sz="2000" b="1" dirty="0" smtClean="0"/>
              <a:t>至</a:t>
            </a:r>
            <a:r>
              <a:rPr lang="en-US" altLang="zh-CN" sz="2000" b="1" dirty="0" smtClean="0"/>
              <a:t>85℃</a:t>
            </a:r>
            <a:endParaRPr lang="zh-CN" altLang="en-US" sz="2000" b="1" dirty="0" smtClean="0"/>
          </a:p>
          <a:p>
            <a:pPr latinLnBrk="0">
              <a:lnSpc>
                <a:spcPct val="150000"/>
              </a:lnSpc>
            </a:pPr>
            <a:r>
              <a:rPr lang="en-US" sz="2000" b="1" dirty="0" smtClean="0"/>
              <a:t>E</a:t>
            </a:r>
            <a:r>
              <a:rPr lang="zh-CN" altLang="en-US" sz="2000" b="1" dirty="0" smtClean="0"/>
              <a:t>：</a:t>
            </a:r>
            <a:r>
              <a:rPr lang="en-US" altLang="zh-CN" sz="2000" b="1" dirty="0" smtClean="0"/>
              <a:t>-</a:t>
            </a:r>
            <a:r>
              <a:rPr lang="en-US" sz="2000" b="1" dirty="0" smtClean="0"/>
              <a:t>40</a:t>
            </a:r>
            <a:r>
              <a:rPr lang="en-US" sz="2000" b="1" dirty="0" smtClean="0"/>
              <a:t>℃</a:t>
            </a:r>
            <a:r>
              <a:rPr lang="zh-CN" altLang="en-US" sz="2000" b="1" dirty="0" smtClean="0"/>
              <a:t>至</a:t>
            </a:r>
            <a:r>
              <a:rPr lang="en-US" altLang="zh-CN" sz="2000" b="1" dirty="0" smtClean="0"/>
              <a:t>125℃</a:t>
            </a:r>
            <a:endParaRPr lang="en-US" altLang="zh-CN" sz="2000" b="1" dirty="0"/>
          </a:p>
        </p:txBody>
      </p:sp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6715140" y="1142984"/>
            <a:ext cx="785818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A8939-170A-434F-811B-9272914E5779}" type="slidenum">
              <a:rPr lang="en-US" altLang="zh-CN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18466" name="Text Box 6"/>
          <p:cNvSpPr txBox="1">
            <a:spLocks noChangeArrowheads="1"/>
          </p:cNvSpPr>
          <p:nvPr/>
        </p:nvSpPr>
        <p:spPr bwMode="auto">
          <a:xfrm>
            <a:off x="428596" y="1285860"/>
            <a:ext cx="7929618" cy="70788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sz="2000" dirty="0" smtClean="0"/>
              <a:t>PIC      XX          XXX       </a:t>
            </a:r>
            <a:r>
              <a:rPr lang="en-US" sz="2000" dirty="0" err="1" smtClean="0"/>
              <a:t>XXX</a:t>
            </a:r>
            <a:r>
              <a:rPr lang="en-US" sz="2000" dirty="0" smtClean="0"/>
              <a:t>         (X)            -X              X        /XX </a:t>
            </a:r>
          </a:p>
          <a:p>
            <a:r>
              <a:rPr lang="zh-CN" altLang="en-US" sz="2000" dirty="0" smtClean="0"/>
              <a:t>前缀  系列号   器件型号  改进类型  晶体标示  频率标示   温度     封装</a:t>
            </a:r>
            <a:endParaRPr lang="zh-CN" altLang="en-US" sz="2000" dirty="0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7573190" y="2428074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14876" y="2714620"/>
            <a:ext cx="3571900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zh-CN" sz="2000" b="1" dirty="0" smtClean="0"/>
              <a:t>L </a:t>
            </a:r>
            <a:r>
              <a:rPr lang="zh-CN" altLang="en-US" sz="2000" b="1" dirty="0" smtClean="0"/>
              <a:t>：</a:t>
            </a:r>
            <a:r>
              <a:rPr lang="en-US" altLang="zh-CN" sz="2000" b="1" dirty="0" smtClean="0"/>
              <a:t>PLCC</a:t>
            </a:r>
            <a:r>
              <a:rPr lang="zh-CN" altLang="en-US" sz="2000" b="1" dirty="0" smtClean="0"/>
              <a:t>封装</a:t>
            </a:r>
          </a:p>
          <a:p>
            <a:pPr latinLnBrk="0">
              <a:lnSpc>
                <a:spcPct val="150000"/>
              </a:lnSpc>
            </a:pPr>
            <a:r>
              <a:rPr lang="en-US" altLang="zh-CN" sz="2000" b="1" dirty="0" smtClean="0"/>
              <a:t>P</a:t>
            </a:r>
            <a:r>
              <a:rPr lang="zh-CN" altLang="en-US" sz="2000" b="1" dirty="0" smtClean="0"/>
              <a:t>：塑料双列直插</a:t>
            </a:r>
          </a:p>
          <a:p>
            <a:pPr latinLnBrk="0">
              <a:lnSpc>
                <a:spcPct val="150000"/>
              </a:lnSpc>
            </a:pPr>
            <a:r>
              <a:rPr lang="en-US" altLang="zh-CN" sz="2000" b="1" dirty="0" smtClean="0"/>
              <a:t>PQ </a:t>
            </a:r>
            <a:r>
              <a:rPr lang="zh-CN" altLang="en-US" sz="2000" b="1" dirty="0" smtClean="0"/>
              <a:t>：塑料四面引线扁平封装</a:t>
            </a:r>
          </a:p>
          <a:p>
            <a:pPr latinLnBrk="0">
              <a:lnSpc>
                <a:spcPct val="150000"/>
              </a:lnSpc>
            </a:pPr>
            <a:r>
              <a:rPr lang="en-US" altLang="zh-CN" sz="2000" b="1" dirty="0" smtClean="0"/>
              <a:t>W </a:t>
            </a:r>
            <a:r>
              <a:rPr lang="zh-CN" altLang="en-US" sz="2000" b="1" dirty="0" smtClean="0"/>
              <a:t>：大圆片</a:t>
            </a:r>
            <a:endParaRPr lang="en-US" altLang="zh-CN" sz="2000" b="1" dirty="0" smtClean="0"/>
          </a:p>
          <a:p>
            <a:pPr latinLnBrk="0">
              <a:lnSpc>
                <a:spcPct val="150000"/>
              </a:lnSpc>
            </a:pPr>
            <a:r>
              <a:rPr lang="en-US" altLang="zh-CN" sz="2000" b="1" dirty="0" smtClean="0"/>
              <a:t>PT </a:t>
            </a:r>
            <a:r>
              <a:rPr lang="zh-CN" altLang="en-US" sz="2000" b="1" dirty="0" smtClean="0"/>
              <a:t>：薄型四面引线扁平封装</a:t>
            </a:r>
          </a:p>
          <a:p>
            <a:pPr latinLnBrk="0">
              <a:lnSpc>
                <a:spcPct val="150000"/>
              </a:lnSpc>
            </a:pPr>
            <a:r>
              <a:rPr lang="en-US" altLang="zh-CN" sz="2000" b="1" dirty="0" smtClean="0"/>
              <a:t>……</a:t>
            </a:r>
            <a:endParaRPr lang="en-US" altLang="zh-CN" sz="2000" b="1" dirty="0"/>
          </a:p>
        </p:txBody>
      </p:sp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7500958" y="1142984"/>
            <a:ext cx="785818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ctrTitle"/>
          </p:nvPr>
        </p:nvSpPr>
        <p:spPr>
          <a:xfrm>
            <a:off x="500034" y="1571612"/>
            <a:ext cx="8001028" cy="1643062"/>
          </a:xfrm>
        </p:spPr>
        <p:txBody>
          <a:bodyPr/>
          <a:lstStyle/>
          <a:p>
            <a:pPr eaLnBrk="1" hangingPunct="1"/>
            <a:r>
              <a:rPr lang="zh-CN" altLang="en-US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章 </a:t>
            </a:r>
            <a:r>
              <a:rPr lang="en-US" altLang="zh-CN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PIC</a:t>
            </a:r>
            <a:r>
              <a:rPr lang="zh-CN" altLang="en-US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单片机架构</a:t>
            </a:r>
            <a:endParaRPr lang="zh-CN" altLang="en-US" sz="60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135B9D-734E-4F5F-9FAA-6BF0399A5C24}" type="slidenum">
              <a:rPr lang="zh-CN" altLang="en-US"/>
              <a:pPr>
                <a:defRPr/>
              </a:pPr>
              <a:t>17</a:t>
            </a:fld>
            <a:endParaRPr lang="zh-CN" altLang="en-US"/>
          </a:p>
        </p:txBody>
      </p:sp>
      <p:grpSp>
        <p:nvGrpSpPr>
          <p:cNvPr id="26629" name="Group 2"/>
          <p:cNvGrpSpPr>
            <a:grpSpLocks/>
          </p:cNvGrpSpPr>
          <p:nvPr/>
        </p:nvGrpSpPr>
        <p:grpSpPr bwMode="auto">
          <a:xfrm>
            <a:off x="179388" y="5949950"/>
            <a:ext cx="2952750" cy="765175"/>
            <a:chOff x="0" y="3702"/>
            <a:chExt cx="2426" cy="618"/>
          </a:xfrm>
        </p:grpSpPr>
        <p:pic>
          <p:nvPicPr>
            <p:cNvPr id="26630" name="Picture 3" descr="未命名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3702"/>
              <a:ext cx="748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31" name="Picture 4" descr="未命名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7" y="4020"/>
              <a:ext cx="176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云形标注 15"/>
          <p:cNvSpPr/>
          <p:nvPr/>
        </p:nvSpPr>
        <p:spPr>
          <a:xfrm>
            <a:off x="1643042" y="4714884"/>
            <a:ext cx="4929222" cy="1285860"/>
          </a:xfrm>
          <a:prstGeom prst="cloudCallout">
            <a:avLst>
              <a:gd name="adj1" fmla="val 3942"/>
              <a:gd name="adj2" fmla="val -68761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云形标注 14"/>
          <p:cNvSpPr/>
          <p:nvPr/>
        </p:nvSpPr>
        <p:spPr>
          <a:xfrm>
            <a:off x="5500694" y="1285860"/>
            <a:ext cx="3286125" cy="1714495"/>
          </a:xfrm>
          <a:prstGeom prst="cloudCallout">
            <a:avLst>
              <a:gd name="adj1" fmla="val -54423"/>
              <a:gd name="adj2" fmla="val 3992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>
              <a:defRPr/>
            </a:pPr>
            <a:endParaRPr lang="zh-CN" altLang="en-US" b="1">
              <a:ln/>
              <a:solidFill>
                <a:schemeClr val="accent5">
                  <a:tint val="50000"/>
                  <a:satMod val="180000"/>
                </a:schemeClr>
              </a:solidFill>
            </a:endParaRPr>
          </a:p>
        </p:txBody>
      </p:sp>
      <p:sp>
        <p:nvSpPr>
          <p:cNvPr id="14" name="云形标注 13"/>
          <p:cNvSpPr/>
          <p:nvPr/>
        </p:nvSpPr>
        <p:spPr>
          <a:xfrm>
            <a:off x="285750" y="1500188"/>
            <a:ext cx="3500438" cy="1500184"/>
          </a:xfrm>
          <a:prstGeom prst="cloudCallout">
            <a:avLst>
              <a:gd name="adj1" fmla="val 42947"/>
              <a:gd name="adj2" fmla="val 3882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653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2.1 </a:t>
            </a:r>
            <a:r>
              <a:rPr lang="zh-CN" altLang="en-US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内部架构</a:t>
            </a: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3071802" y="1785926"/>
          <a:ext cx="2757478" cy="3143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5650" y="1916113"/>
            <a:ext cx="2428875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lvl="2">
              <a:defRPr/>
            </a:pP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CPU </a:t>
            </a: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内核是器件运行所必需的基本部分</a:t>
            </a:r>
            <a:r>
              <a:rPr lang="zh-CN" altLang="en-US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2495B-4FA8-4387-8EA7-430788ABE84F}" type="slidenum">
              <a:rPr lang="zh-CN" altLang="en-US"/>
              <a:pPr>
                <a:defRPr/>
              </a:pPr>
              <a:t>18</a:t>
            </a:fld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57875" y="1500188"/>
            <a:ext cx="28575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2">
              <a:defRPr/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系统集成可以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降低系统成本提高系统可靠性提高设计灵活性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586" name="TextBox 10"/>
          <p:cNvSpPr txBox="1">
            <a:spLocks noChangeArrowheads="1"/>
          </p:cNvSpPr>
          <p:nvPr/>
        </p:nvSpPr>
        <p:spPr bwMode="auto">
          <a:xfrm>
            <a:off x="2857488" y="4929198"/>
            <a:ext cx="328614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/>
            <a:r>
              <a:rPr lang="zh-CN" altLang="en-US" b="1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外设是单片机与</a:t>
            </a:r>
            <a:r>
              <a:rPr lang="zh-CN" altLang="en-US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外界交换</a:t>
            </a:r>
            <a:r>
              <a:rPr lang="zh-CN" altLang="en-US" b="1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信息的各种功能模块。</a:t>
            </a:r>
            <a:endParaRPr lang="en-US" altLang="zh-CN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2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Graphic spid="8" grpId="0">
        <p:bldAsOne/>
      </p:bldGraphic>
      <p:bldP spid="9" grpId="0" animBg="1"/>
      <p:bldP spid="10" grpId="0"/>
      <p:bldP spid="2458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06038"/>
            <a:ext cx="5467366" cy="675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7"/>
          <p:cNvSpPr>
            <a:spLocks noChangeArrowheads="1"/>
          </p:cNvSpPr>
          <p:nvPr/>
        </p:nvSpPr>
        <p:spPr bwMode="auto">
          <a:xfrm>
            <a:off x="5429256" y="142852"/>
            <a:ext cx="1785950" cy="5643602"/>
          </a:xfrm>
          <a:prstGeom prst="roundRect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1571604" y="5715016"/>
            <a:ext cx="4071966" cy="1142984"/>
          </a:xfrm>
          <a:prstGeom prst="roundRect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Oval 67"/>
          <p:cNvSpPr>
            <a:spLocks noChangeArrowheads="1"/>
          </p:cNvSpPr>
          <p:nvPr/>
        </p:nvSpPr>
        <p:spPr bwMode="auto">
          <a:xfrm>
            <a:off x="2357422" y="4071942"/>
            <a:ext cx="1643074" cy="1571612"/>
          </a:xfrm>
          <a:prstGeom prst="roundRect">
            <a:avLst/>
          </a:prstGeom>
          <a:noFill/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5400000">
            <a:off x="3394079" y="1892301"/>
            <a:ext cx="378619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>
            <a:off x="-106383" y="1892301"/>
            <a:ext cx="378619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85918" y="0"/>
            <a:ext cx="350046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785918" y="3786190"/>
            <a:ext cx="228601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071934" y="4929198"/>
            <a:ext cx="121444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 flipH="1" flipV="1">
            <a:off x="3500430" y="4357694"/>
            <a:ext cx="1143008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5400000" flipH="1" flipV="1">
            <a:off x="4715670" y="4356900"/>
            <a:ext cx="1143008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500034" y="785794"/>
            <a:ext cx="1143008" cy="571504"/>
            <a:chOff x="500034" y="785794"/>
            <a:chExt cx="1143008" cy="571504"/>
          </a:xfrm>
        </p:grpSpPr>
        <p:sp>
          <p:nvSpPr>
            <p:cNvPr id="28" name="圆角矩形标注 27"/>
            <p:cNvSpPr/>
            <p:nvPr/>
          </p:nvSpPr>
          <p:spPr>
            <a:xfrm>
              <a:off x="500034" y="785794"/>
              <a:ext cx="1071570" cy="571504"/>
            </a:xfrm>
            <a:prstGeom prst="wedgeRoundRectCallout">
              <a:avLst>
                <a:gd name="adj1" fmla="val 66278"/>
                <a:gd name="adj2" fmla="val 77500"/>
                <a:gd name="adj3" fmla="val 16667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0034" y="857232"/>
              <a:ext cx="114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CPU</a:t>
              </a:r>
              <a:r>
                <a:rPr lang="zh-CN" altLang="en-US" b="1" dirty="0" smtClean="0"/>
                <a:t>内核</a:t>
              </a:r>
              <a:endParaRPr lang="zh-CN" altLang="en-US" b="1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00034" y="4214818"/>
            <a:ext cx="1143008" cy="571504"/>
            <a:chOff x="500034" y="4214818"/>
            <a:chExt cx="1143008" cy="571504"/>
          </a:xfrm>
        </p:grpSpPr>
        <p:sp>
          <p:nvSpPr>
            <p:cNvPr id="32" name="圆角矩形标注 31"/>
            <p:cNvSpPr/>
            <p:nvPr/>
          </p:nvSpPr>
          <p:spPr>
            <a:xfrm>
              <a:off x="500034" y="4214818"/>
              <a:ext cx="1071570" cy="571504"/>
            </a:xfrm>
            <a:prstGeom prst="wedgeRoundRectCallout">
              <a:avLst>
                <a:gd name="adj1" fmla="val 120500"/>
                <a:gd name="adj2" fmla="val 134166"/>
                <a:gd name="adj3" fmla="val 16667"/>
              </a:avLst>
            </a:prstGeom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0034" y="4286256"/>
              <a:ext cx="11430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系统集成</a:t>
              </a:r>
              <a:endParaRPr lang="zh-CN" altLang="en-US" b="1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286512" y="6072206"/>
            <a:ext cx="1143008" cy="571504"/>
            <a:chOff x="357158" y="5286388"/>
            <a:chExt cx="1143008" cy="571504"/>
          </a:xfrm>
        </p:grpSpPr>
        <p:sp>
          <p:nvSpPr>
            <p:cNvPr id="40" name="圆角矩形标注 39"/>
            <p:cNvSpPr/>
            <p:nvPr/>
          </p:nvSpPr>
          <p:spPr>
            <a:xfrm>
              <a:off x="357158" y="5286388"/>
              <a:ext cx="1071570" cy="571504"/>
            </a:xfrm>
            <a:prstGeom prst="wedgeRoundRectCallout">
              <a:avLst>
                <a:gd name="adj1" fmla="val -113276"/>
                <a:gd name="adj2" fmla="val -104166"/>
                <a:gd name="adj3" fmla="val 16667"/>
              </a:avLst>
            </a:prstGeom>
            <a:ln>
              <a:solidFill>
                <a:srgbClr val="00CC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7158" y="5357826"/>
              <a:ext cx="11430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外设</a:t>
              </a:r>
              <a:endParaRPr lang="zh-CN" altLang="en-US" b="1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500958" y="2714620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PIC18F4520</a:t>
            </a:r>
            <a:r>
              <a:rPr lang="zh-CN" altLang="en-US" b="1" dirty="0" smtClean="0"/>
              <a:t>系统框图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357158" y="500042"/>
            <a:ext cx="8229600" cy="1725602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《PIC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单片机原理及应用</a:t>
            </a:r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》</a:t>
            </a:r>
            <a:br>
              <a:rPr lang="en-US" altLang="zh-CN" b="1" dirty="0" smtClean="0">
                <a:latin typeface="黑体" pitchFamily="49" charset="-122"/>
                <a:ea typeface="黑体" pitchFamily="49" charset="-122"/>
              </a:rPr>
            </a:br>
            <a:endParaRPr lang="zh-CN" altLang="en-US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idx="1"/>
          </p:nvPr>
        </p:nvSpPr>
        <p:spPr>
          <a:xfrm>
            <a:off x="377441" y="1556792"/>
            <a:ext cx="8352928" cy="457254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2"/>
              </a:buClr>
              <a:buSzPct val="70000"/>
              <a:buNone/>
              <a:defRPr/>
            </a:pPr>
            <a:r>
              <a:rPr lang="zh-CN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课程安排</a:t>
            </a: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：</a:t>
            </a:r>
            <a:endParaRPr lang="en-US" altLang="zh-CN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楷体_GB2312" pitchFamily="49" charset="-122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16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学时 共分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四次课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每次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课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学时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理论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+ 2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学时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实验</a:t>
            </a:r>
            <a:endParaRPr lang="en-US" altLang="zh-CN" sz="2400" b="1" dirty="0" smtClean="0">
              <a:solidFill>
                <a:srgbClr val="FF0000"/>
              </a:solidFill>
              <a:latin typeface="+mn-ea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/>
            </a:pP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marL="0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2"/>
              </a:buClr>
              <a:buSzPct val="70000"/>
              <a:buNone/>
              <a:defRPr/>
            </a:pPr>
            <a:r>
              <a:rPr lang="zh-CN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考核：</a:t>
            </a:r>
            <a:endParaRPr lang="en-US" altLang="zh-CN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楷体_GB2312" pitchFamily="49" charset="-122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平时成绩（到课率）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基本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实验，扩展实验完成有加分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实验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报告（任选二、三、四实验中的一个写实验报告提交）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57A0A-913E-4AD1-A64C-B69CA14B23FF}" type="slidenum">
              <a:rPr lang="zh-CN" altLang="en-US"/>
              <a:pPr>
                <a:defRPr/>
              </a:pPr>
              <a:t>2</a:t>
            </a:fld>
            <a:endParaRPr lang="zh-CN" altLang="en-US" dirty="0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0" y="5876925"/>
            <a:ext cx="3851275" cy="981075"/>
            <a:chOff x="0" y="3702"/>
            <a:chExt cx="2426" cy="618"/>
          </a:xfrm>
        </p:grpSpPr>
        <p:pic>
          <p:nvPicPr>
            <p:cNvPr id="7" name="Picture 3" descr="未命名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3702"/>
              <a:ext cx="748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4" descr="未命名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7" y="4020"/>
              <a:ext cx="176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42844" y="1214422"/>
            <a:ext cx="8429684" cy="3357586"/>
          </a:xfrm>
        </p:spPr>
        <p:txBody>
          <a:bodyPr/>
          <a:lstStyle/>
          <a:p>
            <a:pPr marL="914400" lvl="1" indent="-457200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CPU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内核（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8/16/32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位数据）采用</a:t>
            </a:r>
            <a:r>
              <a:rPr lang="zh-CN" altLang="en-US" sz="2000" b="1" dirty="0" smtClean="0">
                <a:solidFill>
                  <a:srgbClr val="3027DD"/>
                </a:solidFill>
                <a:latin typeface="楷体_GB2312" pitchFamily="49" charset="-122"/>
                <a:ea typeface="楷体_GB2312" pitchFamily="49" charset="-122"/>
              </a:rPr>
              <a:t>改良的哈佛结构</a:t>
            </a:r>
            <a:endParaRPr lang="en-US" altLang="zh-CN" sz="2000" b="1" dirty="0" smtClean="0">
              <a:solidFill>
                <a:srgbClr val="3027DD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914400" lvl="1" indent="-457200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哈佛结构是一种并行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  <a:hlinkClick r:id="rId2"/>
              </a:rPr>
              <a:t>体系结构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，程序和数据存储在不同的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  <a:hlinkClick r:id="rId3"/>
              </a:rPr>
              <a:t>存储空间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中，每个存储器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  <a:hlinkClick r:id="rId4"/>
              </a:rPr>
              <a:t>独立编址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、独立访问。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914400" lvl="1" indent="-457200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与两个存储器相对应的是系统的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条总线：程序的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  <a:hlinkClick r:id="rId5"/>
              </a:rPr>
              <a:t>数据总线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  <a:hlinkClick r:id="rId6"/>
              </a:rPr>
              <a:t>地址总线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，数据的</a:t>
            </a:r>
            <a:r>
              <a:rPr lang="zh-CN" altLang="en-US" sz="2000" b="1" u="sng" dirty="0" smtClean="0">
                <a:solidFill>
                  <a:srgbClr val="5414F4"/>
                </a:solidFill>
                <a:latin typeface="楷体_GB2312" pitchFamily="49" charset="-122"/>
                <a:ea typeface="楷体_GB2312" pitchFamily="49" charset="-122"/>
              </a:rPr>
              <a:t>数据总线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zh-CN" altLang="en-US" sz="2000" b="1" u="sng" dirty="0" smtClean="0">
                <a:solidFill>
                  <a:srgbClr val="5414F4"/>
                </a:solidFill>
                <a:latin typeface="楷体_GB2312" pitchFamily="49" charset="-122"/>
                <a:ea typeface="楷体_GB2312" pitchFamily="49" charset="-122"/>
              </a:rPr>
              <a:t>地址总线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。从而提高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执行速度和数据的吞吐率。</a:t>
            </a:r>
            <a:endParaRPr lang="en-US" altLang="zh-CN" sz="2000" b="1" dirty="0" smtClean="0">
              <a:solidFill>
                <a:srgbClr val="3027DD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914400" lvl="1" indent="-457200" eaLnBrk="1" hangingPunct="1">
              <a:lnSpc>
                <a:spcPct val="150000"/>
              </a:lnSpc>
              <a:buNone/>
            </a:pP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05B764-A88B-4D4E-B388-B4B15DABE8C0}" type="slidenum">
              <a:rPr lang="en-US" altLang="zh-CN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14546" y="3714752"/>
            <a:ext cx="6357983" cy="2677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428596" y="1428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altLang="zh-CN" sz="4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2.2 CPU</a:t>
            </a:r>
            <a:r>
              <a:rPr lang="zh-CN" altLang="en-US" sz="4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内核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42852"/>
            <a:ext cx="4786346" cy="657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1714480" y="1857364"/>
            <a:ext cx="1000132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rot="5400000" flipH="1" flipV="1">
            <a:off x="678629" y="3178967"/>
            <a:ext cx="1500198" cy="8572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4282" y="4286256"/>
            <a:ext cx="25003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程序存储器：</a:t>
            </a:r>
            <a:endParaRPr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用于保存应用程序代码，还可保存程序执行时用到的数据</a:t>
            </a:r>
            <a:endParaRPr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42852"/>
            <a:ext cx="4786346" cy="657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2928926" y="785794"/>
            <a:ext cx="1428760" cy="928694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rot="5400000" flipH="1" flipV="1">
            <a:off x="678629" y="2035959"/>
            <a:ext cx="2643206" cy="20002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4282" y="4286256"/>
            <a:ext cx="2500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程序计数器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PC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endParaRPr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用于存放下一条指令所在单元的地址</a:t>
            </a:r>
            <a:endParaRPr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42852"/>
            <a:ext cx="4786346" cy="657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5000628" y="428604"/>
            <a:ext cx="1000132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rot="10800000">
            <a:off x="5929322" y="1357298"/>
            <a:ext cx="1285884" cy="12144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00826" y="2643182"/>
            <a:ext cx="25003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数据存储器：</a:t>
            </a:r>
            <a:endParaRPr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用来存放变量、特殊功能寄存器、堆栈的数据，数据存储器可读可写，掉电时数据会消失。</a:t>
            </a:r>
            <a:endParaRPr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42852"/>
            <a:ext cx="4786346" cy="657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4643438" y="4643446"/>
            <a:ext cx="1714512" cy="2214554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928926" y="5214950"/>
            <a:ext cx="1714512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5720" y="4643446"/>
            <a:ext cx="2500330" cy="1879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包括乘法器、除法器、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ALU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算数逻辑单元，可实现加、减、乘、除、移位、逻辑运算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C96CA5-DA64-40A2-8D18-59C03E207E97}" type="slidenum">
              <a:rPr lang="zh-CN" altLang="en-US"/>
              <a:pPr>
                <a:defRPr/>
              </a:pPr>
              <a:t>25</a:t>
            </a:fld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72" y="357166"/>
            <a:ext cx="7829576" cy="11430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9933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2.3 </a:t>
            </a:r>
            <a:r>
              <a:rPr lang="zh-CN" altLang="en-US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系统集成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857364"/>
            <a:ext cx="4736907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67"/>
          <p:cNvSpPr>
            <a:spLocks noChangeArrowheads="1"/>
          </p:cNvSpPr>
          <p:nvPr/>
        </p:nvSpPr>
        <p:spPr bwMode="auto">
          <a:xfrm>
            <a:off x="3428992" y="3929066"/>
            <a:ext cx="1714512" cy="1071570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7" name="直接箭头连接符 6"/>
          <p:cNvCxnSpPr>
            <a:stCxn id="9" idx="3"/>
          </p:cNvCxnSpPr>
          <p:nvPr/>
        </p:nvCxnSpPr>
        <p:spPr>
          <a:xfrm flipV="1">
            <a:off x="2786050" y="5072074"/>
            <a:ext cx="857256" cy="5493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5720" y="5143512"/>
            <a:ext cx="2500330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zh-CN" altLang="en-US" sz="2000" b="1" dirty="0" smtClean="0">
                <a:solidFill>
                  <a:srgbClr val="FF0000"/>
                </a:solidFill>
              </a:rPr>
              <a:t>在线调试程序、编程（烧写程序代码）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428604"/>
            <a:ext cx="523875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286124"/>
            <a:ext cx="67532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直接箭头连接符 5"/>
          <p:cNvCxnSpPr/>
          <p:nvPr/>
        </p:nvCxnSpPr>
        <p:spPr>
          <a:xfrm rot="5400000">
            <a:off x="2964645" y="2964653"/>
            <a:ext cx="2786082" cy="4286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C96CA5-DA64-40A2-8D18-59C03E207E97}" type="slidenum">
              <a:rPr lang="zh-CN" altLang="en-US"/>
              <a:pPr>
                <a:defRPr/>
              </a:pPr>
              <a:t>27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857364"/>
            <a:ext cx="4736907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箭头连接符 6"/>
          <p:cNvCxnSpPr/>
          <p:nvPr/>
        </p:nvCxnSpPr>
        <p:spPr>
          <a:xfrm>
            <a:off x="2643174" y="1357298"/>
            <a:ext cx="857256" cy="7858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5720" y="214290"/>
            <a:ext cx="2500330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zh-CN" altLang="en-US" sz="2000" b="1" dirty="0" smtClean="0">
                <a:solidFill>
                  <a:srgbClr val="FF0000"/>
                </a:solidFill>
              </a:rPr>
              <a:t>振荡器：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/>
            </a:pPr>
            <a:r>
              <a:rPr lang="zh-CN" altLang="en-US" sz="2000" b="1" dirty="0" smtClean="0">
                <a:solidFill>
                  <a:srgbClr val="FF0000"/>
                </a:solidFill>
              </a:rPr>
              <a:t>为系统提供时钟信号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Oval 67"/>
          <p:cNvSpPr>
            <a:spLocks noChangeArrowheads="1"/>
          </p:cNvSpPr>
          <p:nvPr/>
        </p:nvSpPr>
        <p:spPr bwMode="auto">
          <a:xfrm>
            <a:off x="3357554" y="2071678"/>
            <a:ext cx="1714512" cy="1928826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142984"/>
            <a:ext cx="1860786" cy="159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14422"/>
            <a:ext cx="8177234" cy="47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Oval 67"/>
          <p:cNvSpPr>
            <a:spLocks noChangeArrowheads="1"/>
          </p:cNvSpPr>
          <p:nvPr/>
        </p:nvSpPr>
        <p:spPr bwMode="auto">
          <a:xfrm>
            <a:off x="1214414" y="1357298"/>
            <a:ext cx="1285884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Oval 67"/>
          <p:cNvSpPr>
            <a:spLocks noChangeArrowheads="1"/>
          </p:cNvSpPr>
          <p:nvPr/>
        </p:nvSpPr>
        <p:spPr bwMode="auto">
          <a:xfrm>
            <a:off x="1214414" y="2357430"/>
            <a:ext cx="1500198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Oval 67"/>
          <p:cNvSpPr>
            <a:spLocks noChangeArrowheads="1"/>
          </p:cNvSpPr>
          <p:nvPr/>
        </p:nvSpPr>
        <p:spPr bwMode="auto">
          <a:xfrm>
            <a:off x="1714480" y="3571876"/>
            <a:ext cx="1000132" cy="135732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Oval 67"/>
          <p:cNvSpPr>
            <a:spLocks noChangeArrowheads="1"/>
          </p:cNvSpPr>
          <p:nvPr/>
        </p:nvSpPr>
        <p:spPr bwMode="auto">
          <a:xfrm>
            <a:off x="4714876" y="1928802"/>
            <a:ext cx="928694" cy="571504"/>
          </a:xfrm>
          <a:prstGeom prst="round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Oval 67"/>
          <p:cNvSpPr>
            <a:spLocks noChangeArrowheads="1"/>
          </p:cNvSpPr>
          <p:nvPr/>
        </p:nvSpPr>
        <p:spPr bwMode="auto">
          <a:xfrm>
            <a:off x="3214678" y="3286124"/>
            <a:ext cx="2143140" cy="2143140"/>
          </a:xfrm>
          <a:prstGeom prst="round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7858148" y="2285992"/>
            <a:ext cx="571504" cy="571504"/>
          </a:xfrm>
          <a:prstGeom prst="round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67"/>
          <p:cNvSpPr>
            <a:spLocks noChangeArrowheads="1"/>
          </p:cNvSpPr>
          <p:nvPr/>
        </p:nvSpPr>
        <p:spPr bwMode="auto">
          <a:xfrm>
            <a:off x="7858148" y="3214686"/>
            <a:ext cx="571504" cy="571504"/>
          </a:xfrm>
          <a:prstGeom prst="round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67"/>
          <p:cNvSpPr>
            <a:spLocks noChangeArrowheads="1"/>
          </p:cNvSpPr>
          <p:nvPr/>
        </p:nvSpPr>
        <p:spPr bwMode="auto">
          <a:xfrm>
            <a:off x="6715140" y="4714884"/>
            <a:ext cx="928694" cy="500066"/>
          </a:xfrm>
          <a:prstGeom prst="roundRect">
            <a:avLst/>
          </a:prstGeom>
          <a:noFill/>
          <a:ln w="38100" algn="ctr">
            <a:solidFill>
              <a:srgbClr val="FFC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67"/>
          <p:cNvSpPr>
            <a:spLocks noChangeArrowheads="1"/>
          </p:cNvSpPr>
          <p:nvPr/>
        </p:nvSpPr>
        <p:spPr bwMode="auto">
          <a:xfrm>
            <a:off x="6715140" y="5429264"/>
            <a:ext cx="1500198" cy="500066"/>
          </a:xfrm>
          <a:prstGeom prst="roundRect">
            <a:avLst/>
          </a:prstGeom>
          <a:noFill/>
          <a:ln w="38100" algn="ctr">
            <a:solidFill>
              <a:srgbClr val="FFC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器件执行指令和外设工作都需要系统时钟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系统时钟源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400" b="1" baseline="-25000" dirty="0" smtClean="0">
                <a:latin typeface="楷体_GB2312" pitchFamily="49" charset="-122"/>
                <a:ea typeface="楷体_GB2312" pitchFamily="49" charset="-122"/>
              </a:rPr>
              <a:t>OSC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来自外部时钟（如晶振）</a:t>
            </a:r>
            <a:endParaRPr lang="en-US" altLang="zh-CN" sz="2400" b="1" baseline="-25000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系统时钟源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OSC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四分频可产生内部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指令周期时钟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Fcy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714620"/>
            <a:ext cx="7576644" cy="2952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523375"/>
              </p:ext>
            </p:extLst>
          </p:nvPr>
        </p:nvGraphicFramePr>
        <p:xfrm>
          <a:off x="457200" y="1268760"/>
          <a:ext cx="8229600" cy="4205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2143922564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4008062211"/>
                    </a:ext>
                  </a:extLst>
                </a:gridCol>
                <a:gridCol w="3178696">
                  <a:extLst>
                    <a:ext uri="{9D8B030D-6E8A-4147-A177-3AD203B41FA5}">
                      <a16:colId xmlns:a16="http://schemas.microsoft.com/office/drawing/2014/main" val="4271322620"/>
                    </a:ext>
                  </a:extLst>
                </a:gridCol>
              </a:tblGrid>
              <a:tr h="84101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课程</a:t>
                      </a:r>
                      <a:r>
                        <a:rPr lang="zh-CN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内容</a:t>
                      </a:r>
                      <a:endParaRPr lang="zh-CN" sz="2000" b="1" kern="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理论</a:t>
                      </a:r>
                      <a:endParaRPr lang="zh-CN" sz="2000" b="1" kern="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实验</a:t>
                      </a:r>
                      <a:endParaRPr lang="zh-CN" sz="2000" b="1" kern="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9881438"/>
                  </a:ext>
                </a:extLst>
              </a:tr>
              <a:tr h="84101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课程</a:t>
                      </a:r>
                      <a:r>
                        <a:rPr lang="en-US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1</a:t>
                      </a:r>
                      <a:endParaRPr lang="zh-CN" sz="2000" b="1" kern="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PIC</a:t>
                      </a:r>
                      <a:r>
                        <a:rPr lang="zh-CN" altLang="en-US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单片机概述</a:t>
                      </a:r>
                      <a:endParaRPr lang="zh-CN" altLang="en-US" sz="20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MPLAB X</a:t>
                      </a:r>
                      <a:r>
                        <a:rPr lang="zh-CN" altLang="en-US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软件应用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实验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494713352"/>
                  </a:ext>
                </a:extLst>
              </a:tr>
              <a:tr h="84101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课程</a:t>
                      </a:r>
                      <a:r>
                        <a:rPr lang="en-US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2</a:t>
                      </a:r>
                      <a:endParaRPr lang="zh-CN" sz="2000" b="1" kern="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软件编程及</a:t>
                      </a: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I/O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端口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I/O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端口实验</a:t>
                      </a: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585150992"/>
                  </a:ext>
                </a:extLst>
              </a:tr>
              <a:tr h="84101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课程</a:t>
                      </a:r>
                      <a:r>
                        <a:rPr lang="en-US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3</a:t>
                      </a:r>
                      <a:endParaRPr lang="zh-CN" sz="2000" b="1" kern="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数码管及点阵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数码管及点阵显示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实验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533435012"/>
                  </a:ext>
                </a:extLst>
              </a:tr>
              <a:tr h="84101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课程</a:t>
                      </a:r>
                      <a:r>
                        <a:rPr lang="en-US" sz="2000" b="1" kern="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/>
                        </a:rPr>
                        <a:t>4</a:t>
                      </a:r>
                      <a:endParaRPr lang="zh-CN" sz="2000" b="1" kern="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中断</a:t>
                      </a:r>
                      <a:r>
                        <a:rPr lang="zh-CN" altLang="en-US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及定时器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定时器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实验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932172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80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C96CA5-DA64-40A2-8D18-59C03E207E97}" type="slidenum">
              <a:rPr lang="zh-CN" altLang="en-US"/>
              <a:pPr>
                <a:defRPr/>
              </a:pPr>
              <a:t>30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857364"/>
            <a:ext cx="4736907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箭头连接符 6"/>
          <p:cNvCxnSpPr/>
          <p:nvPr/>
        </p:nvCxnSpPr>
        <p:spPr>
          <a:xfrm rot="16200000" flipH="1">
            <a:off x="4536281" y="1464455"/>
            <a:ext cx="785818" cy="7143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57488" y="500042"/>
            <a:ext cx="371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</a:rPr>
              <a:t>上电延迟可以确保在器件电源稳定和主时钟稳定后再工作。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Oval 67"/>
          <p:cNvSpPr>
            <a:spLocks noChangeArrowheads="1"/>
          </p:cNvSpPr>
          <p:nvPr/>
        </p:nvSpPr>
        <p:spPr bwMode="auto">
          <a:xfrm>
            <a:off x="5143504" y="2214554"/>
            <a:ext cx="1714512" cy="428628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C96CA5-DA64-40A2-8D18-59C03E207E97}" type="slidenum">
              <a:rPr lang="zh-CN" altLang="en-US"/>
              <a:pPr>
                <a:defRPr/>
              </a:pPr>
              <a:t>31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71480"/>
            <a:ext cx="4736907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箭头连接符 6"/>
          <p:cNvCxnSpPr/>
          <p:nvPr/>
        </p:nvCxnSpPr>
        <p:spPr>
          <a:xfrm rot="16200000" flipH="1">
            <a:off x="5000628" y="2428868"/>
            <a:ext cx="1428760" cy="10001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2066" y="3714752"/>
            <a:ext cx="3929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器件有几种不同的复位方式：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a)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上电复位（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POR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b)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正常工作状态下的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MCLR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复位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c)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功耗管理模式下的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MCLR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复位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d)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看门狗定时器（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WDT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）复位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e)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可编程欠压复位（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BOR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f) RESET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指令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g)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堆栈满复位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h)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堆栈下溢复位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Oval 67"/>
          <p:cNvSpPr>
            <a:spLocks noChangeArrowheads="1"/>
          </p:cNvSpPr>
          <p:nvPr/>
        </p:nvSpPr>
        <p:spPr bwMode="auto">
          <a:xfrm>
            <a:off x="3500430" y="1785926"/>
            <a:ext cx="1714512" cy="1285884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72" y="357166"/>
            <a:ext cx="7829576" cy="11430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>
                <a:solidFill>
                  <a:srgbClr val="FF9933"/>
                </a:solidFill>
                <a:latin typeface="黑体" pitchFamily="49" charset="-122"/>
                <a:ea typeface="黑体" pitchFamily="49" charset="-122"/>
              </a:rPr>
              <a:t>        </a:t>
            </a:r>
            <a:r>
              <a:rPr lang="en-US" altLang="zh-CN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2.4 </a:t>
            </a:r>
            <a:r>
              <a:rPr lang="zh-CN" altLang="en-US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外设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8"/>
            <a:ext cx="8143900" cy="275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67"/>
          <p:cNvSpPr>
            <a:spLocks noChangeArrowheads="1"/>
          </p:cNvSpPr>
          <p:nvPr/>
        </p:nvSpPr>
        <p:spPr bwMode="auto">
          <a:xfrm>
            <a:off x="642910" y="3786190"/>
            <a:ext cx="1357322" cy="857256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rot="16200000" flipH="1">
            <a:off x="714348" y="4929198"/>
            <a:ext cx="714380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5786" y="5429264"/>
            <a:ext cx="2500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</a:rPr>
              <a:t>对输入电压进行比较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8"/>
            <a:ext cx="8143900" cy="275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直接箭头连接符 8"/>
          <p:cNvCxnSpPr/>
          <p:nvPr/>
        </p:nvCxnSpPr>
        <p:spPr>
          <a:xfrm rot="5400000">
            <a:off x="2857488" y="5000636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14480" y="5286388"/>
            <a:ext cx="357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</a:rPr>
              <a:t>捕捉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/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比较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/PWM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模块能捕捉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产生特殊频率和占空比的信号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Oval 67"/>
          <p:cNvSpPr>
            <a:spLocks noChangeArrowheads="1"/>
          </p:cNvSpPr>
          <p:nvPr/>
        </p:nvSpPr>
        <p:spPr bwMode="auto">
          <a:xfrm>
            <a:off x="2214546" y="3786190"/>
            <a:ext cx="2214578" cy="857256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8"/>
            <a:ext cx="8143900" cy="275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直接箭头连接符 8"/>
          <p:cNvCxnSpPr/>
          <p:nvPr/>
        </p:nvCxnSpPr>
        <p:spPr>
          <a:xfrm rot="5400000">
            <a:off x="5358612" y="4999842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00496" y="5357826"/>
            <a:ext cx="35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同步串行通信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SPI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I</a:t>
            </a:r>
            <a:r>
              <a:rPr lang="en-US" altLang="zh-CN" sz="2000" b="1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接口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异步串行通信接口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Oval 67"/>
          <p:cNvSpPr>
            <a:spLocks noChangeArrowheads="1"/>
          </p:cNvSpPr>
          <p:nvPr/>
        </p:nvSpPr>
        <p:spPr bwMode="auto">
          <a:xfrm>
            <a:off x="4643438" y="3786190"/>
            <a:ext cx="2428892" cy="857256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8"/>
            <a:ext cx="8143900" cy="275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直接箭头连接符 8"/>
          <p:cNvCxnSpPr/>
          <p:nvPr/>
        </p:nvCxnSpPr>
        <p:spPr>
          <a:xfrm rot="5400000">
            <a:off x="7358876" y="4999842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330" y="5357826"/>
            <a:ext cx="1500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模拟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-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数字信号转换器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Oval 67"/>
          <p:cNvSpPr>
            <a:spLocks noChangeArrowheads="1"/>
          </p:cNvSpPr>
          <p:nvPr/>
        </p:nvSpPr>
        <p:spPr bwMode="auto">
          <a:xfrm>
            <a:off x="7143768" y="3786190"/>
            <a:ext cx="1143008" cy="857256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8"/>
            <a:ext cx="8143900" cy="275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直接箭头连接符 8"/>
          <p:cNvCxnSpPr/>
          <p:nvPr/>
        </p:nvCxnSpPr>
        <p:spPr>
          <a:xfrm rot="5400000" flipH="1" flipV="1">
            <a:off x="5072066" y="1714488"/>
            <a:ext cx="857256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67"/>
          <p:cNvSpPr>
            <a:spLocks noChangeArrowheads="1"/>
          </p:cNvSpPr>
          <p:nvPr/>
        </p:nvSpPr>
        <p:spPr bwMode="auto">
          <a:xfrm>
            <a:off x="3357554" y="2143116"/>
            <a:ext cx="4929222" cy="857256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00562" y="928670"/>
            <a:ext cx="21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定时器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计数器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8"/>
            <a:ext cx="8143900" cy="275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直接箭头连接符 8"/>
          <p:cNvCxnSpPr/>
          <p:nvPr/>
        </p:nvCxnSpPr>
        <p:spPr>
          <a:xfrm rot="5400000" flipH="1" flipV="1">
            <a:off x="2215340" y="1713694"/>
            <a:ext cx="857256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67"/>
          <p:cNvSpPr>
            <a:spLocks noChangeArrowheads="1"/>
          </p:cNvSpPr>
          <p:nvPr/>
        </p:nvSpPr>
        <p:spPr bwMode="auto">
          <a:xfrm>
            <a:off x="2071670" y="2143116"/>
            <a:ext cx="1214446" cy="857256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43042" y="571480"/>
            <a:ext cx="2357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EEPROM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是非</a:t>
            </a: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易失性数据存储器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3350" y="309729"/>
            <a:ext cx="9146924" cy="595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ctrTitle"/>
          </p:nvPr>
        </p:nvSpPr>
        <p:spPr>
          <a:xfrm>
            <a:off x="428596" y="1857364"/>
            <a:ext cx="8358246" cy="1643062"/>
          </a:xfrm>
        </p:spPr>
        <p:txBody>
          <a:bodyPr/>
          <a:lstStyle/>
          <a:p>
            <a:pPr eaLnBrk="1" hangingPunct="1"/>
            <a:r>
              <a:rPr lang="zh-CN" altLang="en-US" sz="5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5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5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章 </a:t>
            </a:r>
            <a:r>
              <a:rPr lang="en-US" sz="5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MPLAB X </a:t>
            </a:r>
            <a:r>
              <a:rPr lang="en-US" altLang="zh-CN" sz="5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I</a:t>
            </a:r>
            <a:r>
              <a:rPr lang="en-US" sz="5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DE</a:t>
            </a:r>
            <a:r>
              <a:rPr lang="zh-CN" altLang="en-US" sz="5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的使用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2B9D3-CD90-4E61-8A19-E7A970F891F1}" type="slidenum">
              <a:rPr lang="zh-CN" altLang="en-US"/>
              <a:pPr>
                <a:defRPr/>
              </a:pPr>
              <a:t>39</a:t>
            </a:fld>
            <a:endParaRPr lang="zh-CN" altLang="en-US"/>
          </a:p>
        </p:txBody>
      </p:sp>
      <p:grpSp>
        <p:nvGrpSpPr>
          <p:cNvPr id="51205" name="Group 2"/>
          <p:cNvGrpSpPr>
            <a:grpSpLocks/>
          </p:cNvGrpSpPr>
          <p:nvPr/>
        </p:nvGrpSpPr>
        <p:grpSpPr bwMode="auto">
          <a:xfrm>
            <a:off x="179388" y="5949950"/>
            <a:ext cx="2952750" cy="765175"/>
            <a:chOff x="0" y="3702"/>
            <a:chExt cx="2426" cy="618"/>
          </a:xfrm>
        </p:grpSpPr>
        <p:pic>
          <p:nvPicPr>
            <p:cNvPr id="51206" name="Picture 3" descr="未命名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3702"/>
              <a:ext cx="748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7" name="Picture 4" descr="未命名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7" y="4020"/>
              <a:ext cx="176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ctrTitle"/>
          </p:nvPr>
        </p:nvSpPr>
        <p:spPr>
          <a:xfrm>
            <a:off x="571472" y="2143116"/>
            <a:ext cx="7929564" cy="1643062"/>
          </a:xfrm>
        </p:spPr>
        <p:txBody>
          <a:bodyPr/>
          <a:lstStyle/>
          <a:p>
            <a:r>
              <a:rPr lang="zh-CN" altLang="en-US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章 </a:t>
            </a:r>
            <a:r>
              <a:rPr lang="en-US" altLang="zh-CN" sz="6000" b="1" kern="1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Times New Roman"/>
              </a:rPr>
              <a:t>PIC</a:t>
            </a:r>
            <a:r>
              <a:rPr lang="zh-CN" altLang="en-US" sz="6000" b="1" kern="1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Times New Roman"/>
              </a:rPr>
              <a:t>单片机</a:t>
            </a:r>
            <a:r>
              <a:rPr lang="zh-CN" altLang="en-US" sz="6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概述</a:t>
            </a:r>
            <a:endParaRPr lang="zh-CN" altLang="en-US" sz="60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FA43F6-4605-4C0A-81B1-10FE97950FCF}" type="slidenum">
              <a:rPr lang="zh-CN" altLang="en-US"/>
              <a:pPr>
                <a:defRPr/>
              </a:pPr>
              <a:t>4</a:t>
            </a:fld>
            <a:endParaRPr lang="zh-CN" altLang="en-US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79388" y="5949950"/>
            <a:ext cx="2952750" cy="765175"/>
            <a:chOff x="0" y="3702"/>
            <a:chExt cx="2426" cy="618"/>
          </a:xfrm>
        </p:grpSpPr>
        <p:pic>
          <p:nvPicPr>
            <p:cNvPr id="17414" name="Picture 3" descr="未命名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3702"/>
              <a:ext cx="748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5" name="Picture 4" descr="未命名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7" y="4020"/>
              <a:ext cx="176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3.1 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主要开发工具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42984"/>
            <a:ext cx="8435975" cy="5238766"/>
          </a:xfrm>
        </p:spPr>
        <p:txBody>
          <a:bodyPr rtlCol="0">
            <a:noAutofit/>
          </a:bodyPr>
          <a:lstStyle/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芯片数据手册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		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在官网</a:t>
            </a:r>
            <a:r>
              <a:rPr lang="en-US" sz="2400" b="1" dirty="0" smtClean="0">
                <a:latin typeface="楷体_GB2312" pitchFamily="49" charset="-122"/>
                <a:ea typeface="楷体_GB2312" pitchFamily="49" charset="-122"/>
                <a:hlinkClick r:id="rId2"/>
              </a:rPr>
              <a:t>www.microchip.com</a:t>
            </a:r>
            <a:r>
              <a:rPr 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查找及下载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，也可在</a:t>
            </a:r>
            <a:r>
              <a:rPr lang="en-US" altLang="zh-CN" sz="2400" b="1" dirty="0">
                <a:hlinkClick r:id="rId3"/>
              </a:rPr>
              <a:t>Microchip </a:t>
            </a:r>
            <a:r>
              <a:rPr lang="zh-CN" altLang="en-US" sz="2400" b="1" dirty="0">
                <a:hlinkClick r:id="rId3"/>
              </a:rPr>
              <a:t>工程师</a:t>
            </a:r>
            <a:r>
              <a:rPr lang="zh-CN" altLang="en-US" sz="2400" b="1" dirty="0" smtClean="0">
                <a:hlinkClick r:id="rId3"/>
              </a:rPr>
              <a:t>社区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查找及下载中文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数据手册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.</a:t>
            </a:r>
          </a:p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软件：集成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开发环境 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MPLAB X IDE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集成了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工程管理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、语法高亮显示的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文本文件编辑器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汇编编译器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、功能强大的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软仿真调试器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等，同时可外挂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多种</a:t>
            </a:r>
            <a:r>
              <a:rPr lang="en-US" sz="2400" b="1" u="sng" dirty="0" smtClean="0"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编译器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硬件仿真调试器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烧写器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等。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3.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软件：</a:t>
            </a:r>
            <a:r>
              <a:rPr 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语言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编译器，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包括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XC8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XC16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XC32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4.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在线调试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编程器：</a:t>
            </a:r>
            <a:r>
              <a:rPr lang="en-US" altLang="zh-CN" sz="2400" b="1" dirty="0" smtClean="0">
                <a:solidFill>
                  <a:srgbClr val="3027DD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PICkit3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PICkit4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ICD3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ICD4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3.2 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软件的安装</a:t>
            </a:r>
            <a:endParaRPr lang="zh-CN" altLang="en-US" sz="3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398568" cy="45259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一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.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安装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包</a:t>
            </a:r>
            <a:endParaRPr lang="en-US" altLang="zh-CN" sz="2400" b="1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sz="2400" b="1" dirty="0" smtClean="0">
                <a:latin typeface="+mn-ea"/>
              </a:rPr>
              <a:t>MPLABX IDE</a:t>
            </a:r>
            <a:r>
              <a:rPr lang="zh-CN" altLang="en-US" sz="2400" b="1" dirty="0" smtClean="0">
                <a:latin typeface="+mn-ea"/>
              </a:rPr>
              <a:t>及其支持的</a:t>
            </a:r>
            <a:r>
              <a:rPr lang="en-US" altLang="zh-CN" sz="2400" b="1" dirty="0" smtClean="0">
                <a:latin typeface="+mn-ea"/>
              </a:rPr>
              <a:t>C</a:t>
            </a:r>
            <a:r>
              <a:rPr lang="zh-CN" altLang="en-US" sz="2400" b="1" dirty="0" smtClean="0">
                <a:latin typeface="+mn-ea"/>
              </a:rPr>
              <a:t>编译器的安装程序共</a:t>
            </a:r>
            <a:r>
              <a:rPr lang="en-US" sz="2400" b="1" dirty="0" smtClean="0">
                <a:latin typeface="+mn-ea"/>
              </a:rPr>
              <a:t>4</a:t>
            </a:r>
            <a:r>
              <a:rPr lang="zh-CN" altLang="en-US" sz="2400" b="1" dirty="0" smtClean="0">
                <a:latin typeface="+mn-ea"/>
              </a:rPr>
              <a:t>个：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注：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C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编译有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XC8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XC16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XC32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，根据选用的单片机选择一个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C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编译器安装</a:t>
            </a:r>
            <a:endParaRPr lang="zh-CN" altLang="en-US" sz="2000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58"/>
            <a:ext cx="8284296" cy="143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1907704" y="4941168"/>
            <a:ext cx="504056" cy="79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9132" y="2847615"/>
            <a:ext cx="648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√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√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285728"/>
            <a:ext cx="8361364" cy="559753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二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.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安装</a:t>
            </a:r>
            <a:r>
              <a:rPr lang="en-US" sz="2400" b="1" dirty="0" smtClean="0">
                <a:solidFill>
                  <a:srgbClr val="FF0000"/>
                </a:solidFill>
                <a:latin typeface="+mn-ea"/>
              </a:rPr>
              <a:t>MPLAB X IDE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v1.85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为例）</a:t>
            </a:r>
            <a:endParaRPr lang="en-US" sz="2400" b="1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sz="2400" b="1" dirty="0" smtClean="0">
                <a:latin typeface="+mn-ea"/>
              </a:rPr>
              <a:t>1.</a:t>
            </a:r>
            <a:r>
              <a:rPr lang="zh-CN" altLang="en-US" sz="2400" b="1" dirty="0" smtClean="0">
                <a:latin typeface="+mn-ea"/>
              </a:rPr>
              <a:t>运行安装程序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sz="2400" b="1" dirty="0" smtClean="0">
                <a:latin typeface="+mn-ea"/>
              </a:rPr>
              <a:t>	</a:t>
            </a:r>
            <a:r>
              <a:rPr lang="zh-CN" altLang="en-US" sz="2400" b="1" dirty="0" smtClean="0">
                <a:latin typeface="+mn-ea"/>
              </a:rPr>
              <a:t>或解压缩                  并运行解压后的安装程序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sz="2400" b="1" dirty="0" smtClean="0">
                <a:latin typeface="+mn-ea"/>
              </a:rPr>
              <a:t>2</a:t>
            </a:r>
            <a:r>
              <a:rPr lang="en-US" altLang="zh-CN" sz="2400" b="1" dirty="0" smtClean="0">
                <a:latin typeface="+mn-ea"/>
              </a:rPr>
              <a:t>.</a:t>
            </a:r>
            <a:r>
              <a:rPr lang="zh-CN" altLang="en-US" sz="2400" b="1" dirty="0" smtClean="0">
                <a:latin typeface="+mn-ea"/>
              </a:rPr>
              <a:t>选择</a:t>
            </a:r>
            <a:r>
              <a:rPr lang="en-US" sz="2400" b="1" dirty="0" smtClean="0">
                <a:latin typeface="+mn-ea"/>
              </a:rPr>
              <a:t>Next</a:t>
            </a:r>
            <a:r>
              <a:rPr lang="zh-CN" altLang="en-US" sz="2400" b="1" dirty="0" smtClean="0">
                <a:latin typeface="+mn-ea"/>
              </a:rPr>
              <a:t>继续</a:t>
            </a:r>
            <a:endParaRPr lang="en-US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071546"/>
            <a:ext cx="350422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图片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1670" y="1571612"/>
            <a:ext cx="2643206" cy="428628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4480" y="2786058"/>
            <a:ext cx="5072098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sz="2400" b="1" dirty="0" smtClean="0">
                <a:latin typeface="+mn-ea"/>
              </a:rPr>
              <a:t>3.</a:t>
            </a:r>
            <a:r>
              <a:rPr lang="zh-CN" altLang="en-US" sz="2400" b="1" dirty="0" smtClean="0">
                <a:latin typeface="+mn-ea"/>
              </a:rPr>
              <a:t>选择“</a:t>
            </a:r>
            <a:r>
              <a:rPr lang="en-US" altLang="zh-CN" sz="2400" b="1" dirty="0" smtClean="0">
                <a:latin typeface="+mn-ea"/>
              </a:rPr>
              <a:t>I accept the agreement”</a:t>
            </a:r>
            <a:r>
              <a:rPr lang="zh-CN" altLang="en-US" sz="2400" b="1" dirty="0" smtClean="0">
                <a:latin typeface="+mn-ea"/>
              </a:rPr>
              <a:t>，点击</a:t>
            </a:r>
            <a:r>
              <a:rPr lang="en-US" altLang="zh-CN" sz="2400" b="1" dirty="0" smtClean="0">
                <a:latin typeface="+mn-ea"/>
              </a:rPr>
              <a:t>Next</a:t>
            </a:r>
            <a:r>
              <a:rPr lang="zh-CN" altLang="en-US" sz="2400" b="1" dirty="0" smtClean="0">
                <a:latin typeface="+mn-ea"/>
              </a:rPr>
              <a:t>继续：</a:t>
            </a: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414" y="1643050"/>
            <a:ext cx="6000792" cy="4429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4.</a:t>
            </a:r>
            <a:r>
              <a:rPr lang="zh-CN" altLang="en-US" sz="2400" b="1" dirty="0" smtClean="0">
                <a:latin typeface="+mn-ea"/>
              </a:rPr>
              <a:t>指定安装路径，点击</a:t>
            </a:r>
            <a:r>
              <a:rPr lang="en-US" altLang="zh-CN" sz="2400" b="1" dirty="0" smtClean="0">
                <a:latin typeface="+mn-ea"/>
              </a:rPr>
              <a:t>Next</a:t>
            </a:r>
            <a:r>
              <a:rPr lang="zh-CN" altLang="en-US" sz="2400" b="1" dirty="0" smtClean="0">
                <a:latin typeface="+mn-ea"/>
              </a:rPr>
              <a:t>继续</a:t>
            </a:r>
            <a:r>
              <a:rPr lang="zh-CN" altLang="en-US" sz="2400" b="1" dirty="0" smtClean="0">
                <a:latin typeface="+mn-ea"/>
              </a:rPr>
              <a:t>：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注意：安装路径必须是全英文，不能安装在含中文的目录下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48" y="1988840"/>
            <a:ext cx="5929354" cy="4572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5.</a:t>
            </a:r>
            <a:r>
              <a:rPr lang="zh-CN" altLang="en-US" sz="2400" b="1" dirty="0" smtClean="0">
                <a:latin typeface="+mn-ea"/>
              </a:rPr>
              <a:t>点击</a:t>
            </a:r>
            <a:r>
              <a:rPr lang="en-US" altLang="zh-CN" sz="2400" b="1" dirty="0" smtClean="0">
                <a:latin typeface="+mn-ea"/>
              </a:rPr>
              <a:t>Next</a:t>
            </a:r>
            <a:r>
              <a:rPr lang="zh-CN" altLang="en-US" sz="2400" b="1" dirty="0" smtClean="0">
                <a:latin typeface="+mn-ea"/>
              </a:rPr>
              <a:t>开始安装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6.</a:t>
            </a:r>
            <a:r>
              <a:rPr lang="zh-CN" altLang="en-US" sz="2400" b="1" dirty="0" smtClean="0">
                <a:latin typeface="+mn-ea"/>
              </a:rPr>
              <a:t>安装进行中，请等待，此过程需要几分钟时间：</a:t>
            </a: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zh-CN" altLang="en-US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3042" y="2000240"/>
            <a:ext cx="4819650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7.</a:t>
            </a:r>
            <a:r>
              <a:rPr lang="zh-CN" altLang="en-US" sz="2400" b="1" dirty="0" smtClean="0">
                <a:latin typeface="+mn-ea"/>
              </a:rPr>
              <a:t>取消勾选</a:t>
            </a:r>
            <a:r>
              <a:rPr lang="en-US" altLang="zh-CN" sz="2400" b="1" dirty="0" smtClean="0">
                <a:latin typeface="+mn-ea"/>
              </a:rPr>
              <a:t>XC</a:t>
            </a:r>
            <a:r>
              <a:rPr lang="zh-CN" altLang="en-US" sz="2400" b="1" dirty="0" smtClean="0">
                <a:latin typeface="+mn-ea"/>
              </a:rPr>
              <a:t>的安装选项，点击</a:t>
            </a:r>
            <a:r>
              <a:rPr lang="en-US" altLang="zh-CN" sz="2400" b="1" dirty="0" smtClean="0">
                <a:latin typeface="+mn-ea"/>
              </a:rPr>
              <a:t>Finish</a:t>
            </a:r>
            <a:r>
              <a:rPr lang="zh-CN" altLang="en-US" sz="2400" b="1" dirty="0" smtClean="0">
                <a:latin typeface="+mn-ea"/>
              </a:rPr>
              <a:t>完成安装：</a:t>
            </a: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zh-CN" altLang="en-US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414" y="1571612"/>
            <a:ext cx="5786478" cy="4429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285728"/>
            <a:ext cx="8361364" cy="559753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三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.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安装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C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编译器（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XC32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为例）</a:t>
            </a:r>
            <a:endParaRPr lang="en-US" sz="2400" b="1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sz="2400" b="1" dirty="0" smtClean="0">
                <a:latin typeface="+mn-ea"/>
              </a:rPr>
              <a:t>1.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选择要安装的</a:t>
            </a:r>
            <a:r>
              <a:rPr lang="en-US" altLang="zh-CN" sz="2400" b="1" dirty="0" smtClean="0"/>
              <a:t>C</a:t>
            </a:r>
            <a:r>
              <a:rPr lang="zh-CN" altLang="en-US" sz="2400" b="1" dirty="0" smtClean="0"/>
              <a:t>编译器，</a:t>
            </a:r>
            <a:r>
              <a:rPr lang="en-US" sz="2400" b="1" dirty="0" smtClean="0"/>
              <a:t>X IDE</a:t>
            </a:r>
            <a:r>
              <a:rPr lang="zh-CN" altLang="en-US" sz="2400" b="1" dirty="0" smtClean="0"/>
              <a:t>可支持</a:t>
            </a:r>
            <a:r>
              <a:rPr lang="en-US" sz="2400" b="1" dirty="0" smtClean="0"/>
              <a:t>3</a:t>
            </a:r>
            <a:r>
              <a:rPr lang="zh-CN" altLang="en-US" sz="2400" b="1" dirty="0" smtClean="0"/>
              <a:t>个</a:t>
            </a:r>
            <a:r>
              <a:rPr lang="en-US" altLang="zh-CN" sz="2400" b="1" dirty="0" smtClean="0"/>
              <a:t>C</a:t>
            </a:r>
            <a:r>
              <a:rPr lang="zh-CN" altLang="en-US" sz="2400" b="1" dirty="0" smtClean="0"/>
              <a:t>编译器的安装，</a:t>
            </a:r>
            <a:endParaRPr lang="en-US" altLang="zh-CN" sz="2400" b="1" dirty="0" smtClean="0"/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1" dirty="0" smtClean="0"/>
              <a:t>运行启动</a:t>
            </a:r>
            <a:r>
              <a:rPr lang="en-US" altLang="zh-CN" sz="2400" b="1" dirty="0" smtClean="0"/>
              <a:t>XC</a:t>
            </a:r>
            <a:r>
              <a:rPr lang="zh-CN" altLang="en-US" sz="2400" b="1" dirty="0" smtClean="0"/>
              <a:t>编译器安装程序，点击</a:t>
            </a:r>
            <a:r>
              <a:rPr lang="en-US" sz="2400" b="1" dirty="0" smtClean="0"/>
              <a:t>Next</a:t>
            </a:r>
            <a:r>
              <a:rPr lang="zh-CN" altLang="en-US" sz="2400" b="1" dirty="0" smtClean="0"/>
              <a:t>继续：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356" y="2285992"/>
            <a:ext cx="481965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2.</a:t>
            </a:r>
            <a:r>
              <a:rPr lang="zh-CN" altLang="en-US" sz="2400" b="1" dirty="0" smtClean="0">
                <a:latin typeface="+mn-ea"/>
              </a:rPr>
              <a:t>选择“</a:t>
            </a:r>
            <a:r>
              <a:rPr lang="en-US" sz="2400" b="1" dirty="0" smtClean="0">
                <a:latin typeface="+mn-ea"/>
              </a:rPr>
              <a:t>I accept the agreement”，</a:t>
            </a:r>
            <a:r>
              <a:rPr lang="zh-CN" altLang="en-US" sz="2400" b="1" dirty="0" smtClean="0">
                <a:latin typeface="+mn-ea"/>
              </a:rPr>
              <a:t>点击</a:t>
            </a:r>
            <a:r>
              <a:rPr lang="en-US" sz="2400" b="1" dirty="0" smtClean="0">
                <a:latin typeface="+mn-ea"/>
              </a:rPr>
              <a:t>Next</a:t>
            </a:r>
            <a:r>
              <a:rPr lang="zh-CN" altLang="en-US" sz="2400" b="1" dirty="0" smtClean="0">
                <a:latin typeface="+mn-ea"/>
              </a:rPr>
              <a:t>继续：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32" y="1857364"/>
            <a:ext cx="481965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3.</a:t>
            </a:r>
            <a:r>
              <a:rPr lang="zh-CN" altLang="en-US" sz="2400" b="1" dirty="0" smtClean="0">
                <a:latin typeface="+mn-ea"/>
              </a:rPr>
              <a:t>选择第一项“</a:t>
            </a:r>
            <a:r>
              <a:rPr lang="en-US" altLang="zh-CN" sz="2400" b="1" dirty="0" smtClean="0">
                <a:latin typeface="+mn-ea"/>
              </a:rPr>
              <a:t>Install compiler”</a:t>
            </a:r>
            <a:r>
              <a:rPr lang="zh-CN" altLang="en-US" sz="2400" b="1" dirty="0" smtClean="0">
                <a:latin typeface="+mn-ea"/>
              </a:rPr>
              <a:t>，点击</a:t>
            </a:r>
            <a:r>
              <a:rPr lang="en-US" altLang="zh-CN" sz="2400" b="1" dirty="0" smtClean="0">
                <a:latin typeface="+mn-ea"/>
              </a:rPr>
              <a:t>Next</a:t>
            </a:r>
            <a:r>
              <a:rPr lang="zh-CN" altLang="en-US" sz="2400" b="1" dirty="0" smtClean="0">
                <a:latin typeface="+mn-ea"/>
              </a:rPr>
              <a:t>继续：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3108" y="1785926"/>
            <a:ext cx="481965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1.1 </a:t>
            </a:r>
            <a:r>
              <a:rPr lang="zh-CN" altLang="en-US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单片机简介</a:t>
            </a:r>
            <a:endParaRPr lang="zh-CN" altLang="en-US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500188"/>
            <a:ext cx="8329642" cy="4929187"/>
          </a:xfrm>
        </p:spPr>
        <p:txBody>
          <a:bodyPr rtlCol="0">
            <a:normAutofit fontScale="55000" lnSpcReduction="20000"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5100" b="1" dirty="0" smtClean="0">
                <a:solidFill>
                  <a:srgbClr val="FF0000"/>
                </a:solidFill>
                <a:latin typeface="+mn-ea"/>
              </a:rPr>
              <a:t>1.</a:t>
            </a:r>
            <a:r>
              <a:rPr lang="zh-CN" altLang="en-US" sz="5100" b="1" dirty="0" smtClean="0">
                <a:solidFill>
                  <a:srgbClr val="FF0000"/>
                </a:solidFill>
                <a:latin typeface="+mn-ea"/>
              </a:rPr>
              <a:t>什么是单片机</a:t>
            </a:r>
            <a:r>
              <a:rPr lang="en-US" altLang="zh-CN" sz="5100" b="1" dirty="0" smtClean="0">
                <a:solidFill>
                  <a:srgbClr val="FF0000"/>
                </a:solidFill>
                <a:latin typeface="+mn-ea"/>
              </a:rPr>
              <a:t>?</a:t>
            </a:r>
            <a:endParaRPr lang="zh-CN" altLang="en-US" sz="5100" b="1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70000"/>
              </a:lnSpc>
              <a:buFont typeface="Wingdings" pitchFamily="2" charset="2"/>
              <a:buNone/>
            </a:pPr>
            <a:r>
              <a:rPr lang="en-US" altLang="zh-CN" sz="4400" b="1" dirty="0" smtClean="0">
                <a:latin typeface="+mn-ea"/>
              </a:rPr>
              <a:t>		</a:t>
            </a:r>
            <a:r>
              <a:rPr lang="zh-CN" altLang="en-US" sz="4400" b="1" dirty="0" smtClean="0">
                <a:latin typeface="+mn-ea"/>
              </a:rPr>
              <a:t>一片半导体硅片集成：中央处理单元（</a:t>
            </a:r>
            <a:r>
              <a:rPr lang="en-US" altLang="zh-CN" sz="4400" b="1" dirty="0" smtClean="0">
                <a:latin typeface="+mn-ea"/>
              </a:rPr>
              <a:t>CPU</a:t>
            </a:r>
            <a:r>
              <a:rPr lang="zh-CN" altLang="en-US" sz="4400" b="1" dirty="0" smtClean="0">
                <a:latin typeface="+mn-ea"/>
              </a:rPr>
              <a:t>）、存储器（</a:t>
            </a:r>
            <a:r>
              <a:rPr lang="en-US" altLang="zh-CN" sz="4400" b="1" dirty="0" smtClean="0">
                <a:latin typeface="+mn-ea"/>
              </a:rPr>
              <a:t>RAM</a:t>
            </a:r>
            <a:r>
              <a:rPr lang="zh-CN" altLang="en-US" sz="4400" b="1" dirty="0" smtClean="0">
                <a:latin typeface="+mn-ea"/>
              </a:rPr>
              <a:t>、</a:t>
            </a:r>
            <a:r>
              <a:rPr lang="en-US" altLang="zh-CN" sz="4400" b="1" dirty="0" smtClean="0">
                <a:latin typeface="+mn-ea"/>
              </a:rPr>
              <a:t>ROM</a:t>
            </a:r>
            <a:r>
              <a:rPr lang="zh-CN" altLang="en-US" sz="4400" b="1" dirty="0" smtClean="0">
                <a:latin typeface="+mn-ea"/>
              </a:rPr>
              <a:t>）、并行</a:t>
            </a:r>
            <a:r>
              <a:rPr lang="en-US" altLang="zh-CN" sz="4400" b="1" dirty="0" smtClean="0">
                <a:latin typeface="+mn-ea"/>
              </a:rPr>
              <a:t>I/O</a:t>
            </a:r>
            <a:r>
              <a:rPr lang="zh-CN" altLang="en-US" sz="4400" b="1" dirty="0" smtClean="0">
                <a:latin typeface="+mn-ea"/>
              </a:rPr>
              <a:t>、串行口、定时器</a:t>
            </a:r>
            <a:r>
              <a:rPr lang="en-US" altLang="zh-CN" sz="4400" b="1" dirty="0" smtClean="0">
                <a:latin typeface="+mn-ea"/>
              </a:rPr>
              <a:t>/</a:t>
            </a:r>
            <a:r>
              <a:rPr lang="zh-CN" altLang="en-US" sz="4400" b="1" dirty="0" smtClean="0">
                <a:latin typeface="+mn-ea"/>
              </a:rPr>
              <a:t>计数器、中断系统、系统时钟电路及系统总线（还可集成显示驱动电路、脉宽调制电路、模拟多路转换器、</a:t>
            </a:r>
            <a:r>
              <a:rPr lang="en-US" altLang="zh-CN" sz="4400" b="1" dirty="0" smtClean="0">
                <a:latin typeface="+mn-ea"/>
              </a:rPr>
              <a:t>AD</a:t>
            </a:r>
            <a:r>
              <a:rPr lang="zh-CN" altLang="en-US" sz="4400" b="1" dirty="0" smtClean="0">
                <a:latin typeface="+mn-ea"/>
              </a:rPr>
              <a:t>转换器等电路）的微型计算机。</a:t>
            </a:r>
          </a:p>
          <a:p>
            <a:pPr eaLnBrk="1" hangingPunct="1">
              <a:lnSpc>
                <a:spcPct val="170000"/>
              </a:lnSpc>
              <a:buFont typeface="Wingdings" pitchFamily="2" charset="2"/>
              <a:buNone/>
            </a:pPr>
            <a:r>
              <a:rPr lang="en-US" altLang="zh-CN" sz="4400" b="1" dirty="0" smtClean="0">
                <a:latin typeface="+mn-ea"/>
              </a:rPr>
              <a:t>		 </a:t>
            </a:r>
            <a:r>
              <a:rPr lang="zh-CN" altLang="en-US" sz="4400" b="1" dirty="0" smtClean="0">
                <a:latin typeface="+mn-ea"/>
              </a:rPr>
              <a:t>具有微型计算机的属性，因而被称为单片微型计算机，简称单片机（</a:t>
            </a:r>
            <a:r>
              <a:rPr lang="en-US" sz="4400" b="1" dirty="0" smtClean="0">
                <a:latin typeface="+mn-ea"/>
              </a:rPr>
              <a:t>single chip microcontroller</a:t>
            </a:r>
            <a:r>
              <a:rPr lang="zh-CN" altLang="en-US" sz="4400" b="1" dirty="0" smtClean="0">
                <a:latin typeface="+mn-ea"/>
              </a:rPr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5FBE03-7C4E-44CC-B662-655645C14026}" type="slidenum">
              <a:rPr lang="zh-CN" altLang="en-US"/>
              <a:pPr>
                <a:defRPr/>
              </a:pPr>
              <a:t>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4.</a:t>
            </a:r>
            <a:r>
              <a:rPr lang="zh-CN" altLang="en-US" sz="2400" b="1" dirty="0" smtClean="0">
                <a:latin typeface="+mn-ea"/>
              </a:rPr>
              <a:t>选择第一项，点击</a:t>
            </a:r>
            <a:r>
              <a:rPr lang="en-US" altLang="zh-CN" sz="2400" b="1" dirty="0" smtClean="0">
                <a:latin typeface="+mn-ea"/>
              </a:rPr>
              <a:t>Next</a:t>
            </a:r>
            <a:r>
              <a:rPr lang="zh-CN" altLang="en-US" sz="2400" b="1" dirty="0" smtClean="0">
                <a:latin typeface="+mn-ea"/>
              </a:rPr>
              <a:t>继续：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3108" y="1857364"/>
            <a:ext cx="481965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5. Activation Key</a:t>
            </a:r>
            <a:r>
              <a:rPr lang="zh-CN" altLang="en-US" sz="2400" b="1" dirty="0" smtClean="0">
                <a:latin typeface="+mn-ea"/>
              </a:rPr>
              <a:t>中，保持默认，不输入任何内容，点击</a:t>
            </a:r>
            <a:r>
              <a:rPr lang="en-US" altLang="zh-CN" sz="2400" b="1" dirty="0" smtClean="0">
                <a:latin typeface="+mn-ea"/>
              </a:rPr>
              <a:t>Next</a:t>
            </a:r>
            <a:r>
              <a:rPr lang="zh-CN" altLang="en-US" sz="2400" b="1" dirty="0" smtClean="0">
                <a:latin typeface="+mn-ea"/>
              </a:rPr>
              <a:t>继续：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4546" y="2000240"/>
            <a:ext cx="481965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6.</a:t>
            </a:r>
            <a:r>
              <a:rPr lang="zh-CN" altLang="en-US" sz="2400" b="1" dirty="0" smtClean="0"/>
              <a:t>接下来弹出“</a:t>
            </a:r>
            <a:r>
              <a:rPr lang="en-US" sz="2400" b="1" dirty="0" smtClean="0"/>
              <a:t>No activation key entered</a:t>
            </a:r>
            <a:r>
              <a:rPr lang="zh-CN" altLang="en-US" sz="2400" b="1" dirty="0" smtClean="0"/>
              <a:t>”提示，点击“是</a:t>
            </a:r>
            <a:r>
              <a:rPr lang="en-US" sz="2400" b="1" dirty="0" smtClean="0"/>
              <a:t>(Y)</a:t>
            </a:r>
            <a:r>
              <a:rPr lang="zh-CN" altLang="en-US" sz="2400" b="1" dirty="0" smtClean="0"/>
              <a:t>”继续：</a:t>
            </a:r>
            <a:endParaRPr lang="zh-CN" altLang="en-US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0166" y="2500306"/>
            <a:ext cx="5786478" cy="2000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7.</a:t>
            </a:r>
            <a:r>
              <a:rPr lang="zh-CN" altLang="en-US" sz="2400" b="1" dirty="0" smtClean="0"/>
              <a:t>选择第一项“</a:t>
            </a:r>
            <a:r>
              <a:rPr lang="en-US" altLang="zh-CN" sz="2400" b="1" dirty="0" smtClean="0"/>
              <a:t>free”</a:t>
            </a:r>
            <a:r>
              <a:rPr lang="zh-CN" altLang="en-US" sz="2400" b="1" dirty="0" smtClean="0"/>
              <a:t>模式，或者选择第二项“一次性试用</a:t>
            </a:r>
            <a:r>
              <a:rPr lang="en-US" altLang="zh-CN" sz="2400" b="1" dirty="0" smtClean="0"/>
              <a:t>60</a:t>
            </a:r>
            <a:r>
              <a:rPr lang="zh-CN" altLang="en-US" sz="2400" b="1" dirty="0" smtClean="0"/>
              <a:t>天专业版”模式，点击</a:t>
            </a:r>
            <a:r>
              <a:rPr lang="en-US" altLang="zh-CN" sz="2400" b="1" dirty="0" smtClean="0"/>
              <a:t>Next</a:t>
            </a:r>
            <a:r>
              <a:rPr lang="zh-CN" altLang="en-US" sz="2400" b="1" dirty="0" smtClean="0"/>
              <a:t>继续：</a:t>
            </a:r>
            <a:endParaRPr lang="zh-CN" altLang="en-US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1670" y="2000240"/>
            <a:ext cx="481965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8.</a:t>
            </a:r>
            <a:r>
              <a:rPr lang="zh-CN" altLang="en-US" sz="2400" b="1" dirty="0" smtClean="0"/>
              <a:t>选择安装路径，默认即可，点击</a:t>
            </a:r>
            <a:r>
              <a:rPr lang="en-US" altLang="zh-CN" sz="2400" b="1" dirty="0" smtClean="0"/>
              <a:t>Next</a:t>
            </a:r>
            <a:r>
              <a:rPr lang="zh-CN" altLang="en-US" sz="2400" b="1" dirty="0" smtClean="0"/>
              <a:t>继续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注意：安装路径必须是全英文，不能安装在含中文的目录下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zh-CN" altLang="en-US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80" y="2276872"/>
            <a:ext cx="481965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9.</a:t>
            </a:r>
            <a:r>
              <a:rPr lang="zh-CN" altLang="en-US" sz="2400" b="1" dirty="0" smtClean="0"/>
              <a:t>默认，点击</a:t>
            </a:r>
            <a:r>
              <a:rPr lang="en-US" altLang="zh-CN" sz="2400" b="1" dirty="0" smtClean="0"/>
              <a:t>Next</a:t>
            </a:r>
            <a:r>
              <a:rPr lang="zh-CN" altLang="en-US" sz="2400" b="1" dirty="0" smtClean="0"/>
              <a:t>继续：</a:t>
            </a:r>
            <a:endParaRPr lang="zh-CN" altLang="en-US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3108" y="1928802"/>
            <a:ext cx="481965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10.</a:t>
            </a:r>
            <a:r>
              <a:rPr lang="zh-CN" altLang="en-US" sz="2400" b="1" dirty="0" smtClean="0">
                <a:latin typeface="+mn-ea"/>
              </a:rPr>
              <a:t>提示即将安装，点击</a:t>
            </a:r>
            <a:r>
              <a:rPr lang="en-US" altLang="zh-CN" sz="2400" b="1" dirty="0" smtClean="0">
                <a:latin typeface="+mn-ea"/>
              </a:rPr>
              <a:t>Next</a:t>
            </a:r>
            <a:r>
              <a:rPr lang="zh-CN" altLang="en-US" sz="2400" b="1" dirty="0" smtClean="0">
                <a:latin typeface="+mn-ea"/>
              </a:rPr>
              <a:t>继续：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11.</a:t>
            </a:r>
            <a:r>
              <a:rPr lang="zh-CN" altLang="en-US" sz="2400" b="1" dirty="0" smtClean="0">
                <a:latin typeface="+mn-ea"/>
              </a:rPr>
              <a:t>开始安装，请等待，该过程可能需要几分钟时间：</a:t>
            </a:r>
          </a:p>
          <a:p>
            <a:pPr eaLnBrk="1" hangingPunct="1">
              <a:lnSpc>
                <a:spcPct val="150000"/>
              </a:lnSpc>
              <a:buNone/>
            </a:pPr>
            <a:endParaRPr lang="zh-CN" altLang="en-US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3108" y="2071678"/>
            <a:ext cx="481965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361364" cy="524034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12.</a:t>
            </a:r>
            <a:r>
              <a:rPr lang="zh-CN" altLang="en-US" sz="2400" b="1" dirty="0" smtClean="0">
                <a:latin typeface="+mn-ea"/>
              </a:rPr>
              <a:t>点击</a:t>
            </a:r>
            <a:r>
              <a:rPr lang="en-US" altLang="zh-CN" sz="2400" b="1" dirty="0" smtClean="0">
                <a:latin typeface="+mn-ea"/>
              </a:rPr>
              <a:t>Finish</a:t>
            </a:r>
            <a:r>
              <a:rPr lang="zh-CN" altLang="en-US" sz="2400" b="1" dirty="0" smtClean="0">
                <a:latin typeface="+mn-ea"/>
              </a:rPr>
              <a:t>完成安装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endParaRPr lang="zh-CN" altLang="en-US" sz="24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 smtClean="0">
                <a:latin typeface="+mn-ea"/>
              </a:rPr>
              <a:t>	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3108" y="1714488"/>
            <a:ext cx="481965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3.3 MPLAB X IDE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概览</a:t>
            </a:r>
            <a:endParaRPr lang="zh-CN" altLang="en-US" sz="3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428596" y="1357298"/>
            <a:ext cx="8289926" cy="4525963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latin typeface="+mn-ea"/>
              </a:rPr>
              <a:t>1</a:t>
            </a:r>
            <a:r>
              <a:rPr lang="en-US" altLang="zh-CN" sz="2400" b="1" dirty="0" smtClean="0">
                <a:latin typeface="+mn-ea"/>
              </a:rPr>
              <a:t>.</a:t>
            </a:r>
            <a:r>
              <a:rPr lang="zh-CN" altLang="en-US" sz="2400" b="1" dirty="0" smtClean="0">
                <a:latin typeface="+mn-ea"/>
              </a:rPr>
              <a:t>在桌面或开始菜单中，找到</a:t>
            </a:r>
            <a:r>
              <a:rPr lang="en-US" sz="2400" b="1" dirty="0" smtClean="0">
                <a:latin typeface="+mn-ea"/>
              </a:rPr>
              <a:t>MPLAB X IDE1.85</a:t>
            </a:r>
            <a:r>
              <a:rPr lang="zh-CN" altLang="en-US" sz="2400" b="1" dirty="0" smtClean="0">
                <a:latin typeface="+mn-ea"/>
              </a:rPr>
              <a:t>的图标</a:t>
            </a:r>
            <a:r>
              <a:rPr lang="en-US" sz="2400" b="1" dirty="0" smtClean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，</a:t>
            </a:r>
            <a:endParaRPr lang="en-US" altLang="zh-CN" sz="2400" b="1" dirty="0" smtClean="0">
              <a:latin typeface="+mn-ea"/>
            </a:endParaRPr>
          </a:p>
          <a:p>
            <a:pPr>
              <a:buNone/>
            </a:pPr>
            <a:r>
              <a:rPr lang="zh-CN" altLang="en-US" sz="2400" b="1" dirty="0" smtClean="0">
                <a:latin typeface="+mn-ea"/>
              </a:rPr>
              <a:t>点击运行。</a:t>
            </a:r>
          </a:p>
          <a:p>
            <a:pPr>
              <a:buNone/>
            </a:pPr>
            <a:r>
              <a:rPr lang="en-US" sz="2400" b="1" dirty="0" smtClean="0">
                <a:latin typeface="+mn-ea"/>
              </a:rPr>
              <a:t>2</a:t>
            </a:r>
            <a:r>
              <a:rPr lang="en-US" altLang="zh-CN" sz="2400" b="1" dirty="0" smtClean="0">
                <a:latin typeface="+mn-ea"/>
              </a:rPr>
              <a:t>.</a:t>
            </a:r>
            <a:r>
              <a:rPr lang="zh-CN" altLang="en-US" sz="2400" b="1" dirty="0" smtClean="0">
                <a:latin typeface="+mn-ea"/>
              </a:rPr>
              <a:t>在启动界面需要加载一段时间，请等待：</a:t>
            </a:r>
          </a:p>
          <a:p>
            <a:pPr eaLnBrk="1" hangingPunct="1">
              <a:lnSpc>
                <a:spcPct val="150000"/>
              </a:lnSpc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8" name="图片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2462" y="1285860"/>
            <a:ext cx="800100" cy="62865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1670" y="3000372"/>
            <a:ext cx="4505325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428596" y="1357298"/>
            <a:ext cx="8289926" cy="4525963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latin typeface="+mn-ea"/>
              </a:rPr>
              <a:t>3</a:t>
            </a:r>
            <a:r>
              <a:rPr lang="en-US" altLang="zh-CN" sz="2400" b="1" dirty="0" smtClean="0">
                <a:latin typeface="+mn-ea"/>
              </a:rPr>
              <a:t>.</a:t>
            </a:r>
            <a:r>
              <a:rPr lang="zh-CN" altLang="en-US" sz="2400" b="1" dirty="0" smtClean="0">
                <a:latin typeface="+mn-ea"/>
              </a:rPr>
              <a:t>第一次启动成功后，进入</a:t>
            </a:r>
            <a:r>
              <a:rPr lang="en-US" altLang="zh-CN" sz="2400" b="1" dirty="0" err="1" smtClean="0">
                <a:latin typeface="+mn-ea"/>
              </a:rPr>
              <a:t>StartPage</a:t>
            </a:r>
            <a:r>
              <a:rPr lang="zh-CN" altLang="en-US" sz="2400" b="1" dirty="0" smtClean="0">
                <a:latin typeface="+mn-ea"/>
              </a:rPr>
              <a:t>，可在界面下方取消勾选“</a:t>
            </a:r>
            <a:r>
              <a:rPr lang="en-US" altLang="zh-CN" sz="2400" b="1" dirty="0" smtClean="0">
                <a:latin typeface="+mn-ea"/>
              </a:rPr>
              <a:t>Show On Startup”</a:t>
            </a:r>
            <a:r>
              <a:rPr lang="zh-CN" altLang="en-US" sz="2400" b="1" dirty="0" smtClean="0">
                <a:latin typeface="+mn-ea"/>
              </a:rPr>
              <a:t>来关闭</a:t>
            </a:r>
            <a:r>
              <a:rPr lang="en-US" altLang="zh-CN" sz="2400" b="1" dirty="0" err="1" smtClean="0">
                <a:latin typeface="+mn-ea"/>
              </a:rPr>
              <a:t>StartPage</a:t>
            </a:r>
            <a:r>
              <a:rPr lang="zh-CN" altLang="en-US" sz="2400" b="1" dirty="0" smtClean="0">
                <a:latin typeface="+mn-ea"/>
              </a:rPr>
              <a:t>页的启动：</a:t>
            </a:r>
          </a:p>
          <a:p>
            <a:pPr eaLnBrk="1" hangingPunct="1">
              <a:lnSpc>
                <a:spcPct val="150000"/>
              </a:lnSpc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604" y="2357430"/>
            <a:ext cx="5715040" cy="4143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714356"/>
            <a:ext cx="8572560" cy="541180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None/>
            </a:pPr>
            <a:r>
              <a:rPr lang="en-US" altLang="zh-CN" sz="2800" b="1" dirty="0" smtClean="0">
                <a:solidFill>
                  <a:srgbClr val="FF0000"/>
                </a:solidFill>
                <a:latin typeface="+mn-ea"/>
              </a:rPr>
              <a:t>2.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</a:rPr>
              <a:t>单片机应用领域</a:t>
            </a:r>
            <a:endParaRPr lang="en-US" altLang="zh-CN" sz="28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		</a:t>
            </a:r>
            <a:r>
              <a:rPr lang="zh-CN" altLang="en-US" sz="2400" b="1" dirty="0" smtClean="0">
                <a:latin typeface="+mn-ea"/>
              </a:rPr>
              <a:t>单片机使用时通常处于系统的核心地位并嵌入硬件设备中，所以国际上通常把单片机称为</a:t>
            </a:r>
            <a:r>
              <a:rPr lang="zh-CN" altLang="en-US" sz="2400" b="1" dirty="0" smtClean="0">
                <a:solidFill>
                  <a:srgbClr val="3027DD"/>
                </a:solidFill>
                <a:latin typeface="+mn-ea"/>
              </a:rPr>
              <a:t>嵌入式微控制器（</a:t>
            </a:r>
            <a:r>
              <a:rPr lang="en-US" altLang="zh-CN" sz="2400" b="1" dirty="0" smtClean="0">
                <a:solidFill>
                  <a:srgbClr val="3027DD"/>
                </a:solidFill>
                <a:latin typeface="+mn-ea"/>
              </a:rPr>
              <a:t>EMCU</a:t>
            </a:r>
            <a:r>
              <a:rPr lang="zh-CN" altLang="en-US" sz="2400" b="1" dirty="0" smtClean="0">
                <a:solidFill>
                  <a:srgbClr val="3027DD"/>
                </a:solidFill>
                <a:latin typeface="+mn-ea"/>
              </a:rPr>
              <a:t>，</a:t>
            </a:r>
            <a:r>
              <a:rPr lang="en-US" altLang="zh-CN" sz="2400" b="1" dirty="0" smtClean="0">
                <a:solidFill>
                  <a:srgbClr val="3027DD"/>
                </a:solidFill>
                <a:latin typeface="+mn-ea"/>
              </a:rPr>
              <a:t>Embedded </a:t>
            </a:r>
            <a:r>
              <a:rPr lang="en-US" altLang="zh-CN" sz="2400" b="1" dirty="0" err="1" smtClean="0">
                <a:solidFill>
                  <a:srgbClr val="3027DD"/>
                </a:solidFill>
                <a:latin typeface="+mn-ea"/>
              </a:rPr>
              <a:t>MicroController</a:t>
            </a:r>
            <a:r>
              <a:rPr lang="en-US" altLang="zh-CN" sz="2400" b="1" dirty="0" smtClean="0">
                <a:solidFill>
                  <a:srgbClr val="3027DD"/>
                </a:solidFill>
                <a:latin typeface="+mn-ea"/>
              </a:rPr>
              <a:t> Unit</a:t>
            </a:r>
            <a:r>
              <a:rPr lang="zh-CN" altLang="en-US" sz="2400" b="1" dirty="0" smtClean="0">
                <a:solidFill>
                  <a:srgbClr val="3027DD"/>
                </a:solidFill>
                <a:latin typeface="+mn-ea"/>
              </a:rPr>
              <a:t>）</a:t>
            </a:r>
            <a:r>
              <a:rPr lang="zh-CN" altLang="en-US" sz="2400" b="1" dirty="0" smtClean="0">
                <a:latin typeface="+mn-ea"/>
              </a:rPr>
              <a:t>，或</a:t>
            </a:r>
            <a:r>
              <a:rPr lang="zh-CN" altLang="en-US" sz="2400" b="1" dirty="0" smtClean="0">
                <a:solidFill>
                  <a:srgbClr val="3027DD"/>
                </a:solidFill>
                <a:latin typeface="+mn-ea"/>
              </a:rPr>
              <a:t>微控制器（</a:t>
            </a:r>
            <a:r>
              <a:rPr lang="en-US" altLang="zh-CN" sz="2400" b="1" dirty="0" smtClean="0">
                <a:solidFill>
                  <a:srgbClr val="3027DD"/>
                </a:solidFill>
                <a:latin typeface="+mn-ea"/>
              </a:rPr>
              <a:t>MCU</a:t>
            </a:r>
            <a:r>
              <a:rPr lang="zh-CN" altLang="en-US" sz="2400" b="1" dirty="0" smtClean="0">
                <a:solidFill>
                  <a:srgbClr val="3027DD"/>
                </a:solidFill>
                <a:latin typeface="+mn-ea"/>
              </a:rPr>
              <a:t>，</a:t>
            </a:r>
            <a:r>
              <a:rPr lang="en-US" altLang="zh-CN" sz="2400" b="1" dirty="0" err="1" smtClean="0">
                <a:solidFill>
                  <a:srgbClr val="3027DD"/>
                </a:solidFill>
                <a:latin typeface="+mn-ea"/>
              </a:rPr>
              <a:t>MicroController</a:t>
            </a:r>
            <a:r>
              <a:rPr lang="en-US" altLang="zh-CN" sz="2400" b="1" dirty="0" smtClean="0">
                <a:solidFill>
                  <a:srgbClr val="3027DD"/>
                </a:solidFill>
                <a:latin typeface="+mn-ea"/>
              </a:rPr>
              <a:t> Unit</a:t>
            </a:r>
            <a:r>
              <a:rPr lang="zh-CN" altLang="en-US" sz="2400" b="1" dirty="0" smtClean="0">
                <a:solidFill>
                  <a:srgbClr val="3027DD"/>
                </a:solidFill>
                <a:latin typeface="+mn-ea"/>
              </a:rPr>
              <a:t>）</a:t>
            </a:r>
            <a:r>
              <a:rPr lang="zh-CN" altLang="en-US" sz="2400" b="1" dirty="0" smtClean="0">
                <a:latin typeface="+mn-ea"/>
              </a:rPr>
              <a:t>。我国习惯于使用“单片机”这一名称。</a:t>
            </a:r>
            <a:endParaRPr lang="en-US" altLang="zh-CN" sz="2400" b="1" dirty="0" smtClean="0">
              <a:latin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		</a:t>
            </a:r>
            <a:r>
              <a:rPr lang="zh-CN" altLang="en-US" sz="2400" b="1" dirty="0" smtClean="0">
                <a:latin typeface="+mn-ea"/>
              </a:rPr>
              <a:t>单片机具有简单方便，功能齐全，应用可靠，抗干扰能力强，嵌入容易，体积小、性能价格比高，灵活性强等特点，在嵌入式微控制系统中具有十分重要的地位。</a:t>
            </a:r>
          </a:p>
          <a:p>
            <a:pPr>
              <a:lnSpc>
                <a:spcPct val="150000"/>
              </a:lnSpc>
              <a:buNone/>
            </a:pPr>
            <a:endParaRPr lang="en-US" altLang="zh-CN" sz="2400" b="1" dirty="0" smtClean="0">
              <a:latin typeface="+mn-ea"/>
            </a:endParaRPr>
          </a:p>
          <a:p>
            <a:pPr>
              <a:lnSpc>
                <a:spcPct val="150000"/>
              </a:lnSpc>
              <a:buNone/>
            </a:pP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428596" y="285728"/>
            <a:ext cx="8289926" cy="5597533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latin typeface="+mn-ea"/>
              </a:rPr>
              <a:t>4</a:t>
            </a:r>
            <a:r>
              <a:rPr lang="en-US" altLang="zh-CN" sz="2400" b="1" dirty="0" smtClean="0">
                <a:latin typeface="+mn-ea"/>
              </a:rPr>
              <a:t>. X-IDE</a:t>
            </a:r>
            <a:r>
              <a:rPr lang="zh-CN" altLang="en-US" sz="2400" b="1" dirty="0" smtClean="0">
                <a:latin typeface="+mn-ea"/>
              </a:rPr>
              <a:t>界面简介</a:t>
            </a:r>
          </a:p>
          <a:p>
            <a:pPr eaLnBrk="1" hangingPunct="1">
              <a:lnSpc>
                <a:spcPct val="150000"/>
              </a:lnSpc>
              <a:buNone/>
            </a:pPr>
            <a:endParaRPr lang="zh-CN" altLang="en-US" sz="2400" b="1" dirty="0" smtClean="0">
              <a:latin typeface="+mn-ea"/>
            </a:endParaRPr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857232"/>
            <a:ext cx="738187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8" y="509588"/>
            <a:ext cx="8734425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8" y="490538"/>
            <a:ext cx="82391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519113"/>
            <a:ext cx="7429500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514350"/>
            <a:ext cx="7467600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675" y="533400"/>
            <a:ext cx="748665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438" y="504825"/>
            <a:ext cx="7477125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6775" y="504825"/>
            <a:ext cx="7410450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504825"/>
            <a:ext cx="7505700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3.4 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创建新项目</a:t>
            </a:r>
            <a:endParaRPr lang="zh-CN" altLang="en-US" sz="3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643050"/>
            <a:ext cx="8854615" cy="324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"/>
          <p:cNvSpPr>
            <a:spLocks noGrp="1"/>
          </p:cNvSpPr>
          <p:nvPr>
            <p:ph idx="1"/>
          </p:nvPr>
        </p:nvSpPr>
        <p:spPr>
          <a:xfrm>
            <a:off x="357173" y="973120"/>
            <a:ext cx="8229600" cy="4525963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endParaRPr lang="zh-CN" altLang="en-US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3173" y="5729270"/>
            <a:ext cx="2133600" cy="365125"/>
          </a:xfrm>
        </p:spPr>
        <p:txBody>
          <a:bodyPr/>
          <a:lstStyle/>
          <a:p>
            <a:pPr>
              <a:defRPr/>
            </a:pPr>
            <a:fld id="{771B8333-1796-49DF-95CD-1F4D05DE470D}" type="slidenum">
              <a:rPr lang="zh-CN" altLang="en-US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6" name="灯片编号占位符 5"/>
          <p:cNvSpPr txBox="1">
            <a:spLocks/>
          </p:cNvSpPr>
          <p:nvPr/>
        </p:nvSpPr>
        <p:spPr>
          <a:xfrm>
            <a:off x="6449998" y="5618145"/>
            <a:ext cx="2289175" cy="476250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6E45BB5-2EAB-4A9A-8BAE-9D909F3319CF}" type="slidenum">
              <a:rPr lang="en-US" alt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altLang="zh-CN" sz="120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9" descr="办公设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873" y="1355708"/>
            <a:ext cx="1195388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电子玩具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928670"/>
            <a:ext cx="144145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 descr="家用电器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8486" y="4206858"/>
            <a:ext cx="1268412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舰船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19611" y="4705333"/>
            <a:ext cx="1820862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 descr="仪器仪表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40473" y="1212833"/>
            <a:ext cx="174625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4" descr="通信系统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4673" y="4278295"/>
            <a:ext cx="1462088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5" descr="汽车工业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32523" y="2598720"/>
            <a:ext cx="2351088" cy="138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6" descr="金融电子系统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316398" y="857233"/>
            <a:ext cx="1973263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7" descr="工业控制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95261" y="2781283"/>
            <a:ext cx="1744662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8" descr="航空航天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95536" y="4633895"/>
            <a:ext cx="1593850" cy="120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27073" y="2425683"/>
            <a:ext cx="15160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>
                <a:solidFill>
                  <a:srgbClr val="3333FF"/>
                </a:solidFill>
                <a:latin typeface="Times New Roman" pitchFamily="18" charset="0"/>
                <a:ea typeface="隶书" pitchFamily="49" charset="-122"/>
              </a:rPr>
              <a:t>办公设备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27073" y="3992545"/>
            <a:ext cx="15160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>
                <a:solidFill>
                  <a:srgbClr val="3333FF"/>
                </a:solidFill>
                <a:latin typeface="Times New Roman" pitchFamily="18" charset="0"/>
                <a:ea typeface="隶书" pitchFamily="49" charset="-122"/>
              </a:rPr>
              <a:t>工业控制</a:t>
            </a: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977886" y="5632433"/>
            <a:ext cx="1517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>
                <a:solidFill>
                  <a:srgbClr val="3333FF"/>
                </a:solidFill>
                <a:latin typeface="Times New Roman" pitchFamily="18" charset="0"/>
                <a:ea typeface="隶书" pitchFamily="49" charset="-122"/>
              </a:rPr>
              <a:t>通信系统</a:t>
            </a:r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2798748" y="1997058"/>
            <a:ext cx="1517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>
                <a:solidFill>
                  <a:srgbClr val="3333FF"/>
                </a:solidFill>
                <a:latin typeface="Times New Roman" pitchFamily="18" charset="0"/>
                <a:ea typeface="隶书" pitchFamily="49" charset="-122"/>
              </a:rPr>
              <a:t>电子玩具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4772011" y="1925620"/>
            <a:ext cx="1517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>
                <a:solidFill>
                  <a:srgbClr val="3333FF"/>
                </a:solidFill>
                <a:latin typeface="Times New Roman" pitchFamily="18" charset="0"/>
                <a:ea typeface="隶书" pitchFamily="49" charset="-122"/>
              </a:rPr>
              <a:t>金融电子</a:t>
            </a:r>
          </a:p>
        </p:txBody>
      </p: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6745273" y="2282808"/>
            <a:ext cx="15160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>
                <a:solidFill>
                  <a:srgbClr val="3333FF"/>
                </a:solidFill>
                <a:latin typeface="Times New Roman" pitchFamily="18" charset="0"/>
                <a:ea typeface="隶书" pitchFamily="49" charset="-122"/>
              </a:rPr>
              <a:t>仪器仪表</a:t>
            </a:r>
          </a:p>
        </p:txBody>
      </p:sp>
      <p:sp>
        <p:nvSpPr>
          <p:cNvPr id="23" name="Text Box 25"/>
          <p:cNvSpPr txBox="1">
            <a:spLocks noChangeArrowheads="1"/>
          </p:cNvSpPr>
          <p:nvPr/>
        </p:nvSpPr>
        <p:spPr bwMode="auto">
          <a:xfrm>
            <a:off x="7048486" y="3778233"/>
            <a:ext cx="1517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>
                <a:solidFill>
                  <a:srgbClr val="3333FF"/>
                </a:solidFill>
                <a:latin typeface="Times New Roman" pitchFamily="18" charset="0"/>
                <a:ea typeface="隶书" pitchFamily="49" charset="-122"/>
              </a:rPr>
              <a:t>汽车工业</a:t>
            </a:r>
          </a:p>
        </p:txBody>
      </p:sp>
      <p:sp>
        <p:nvSpPr>
          <p:cNvPr id="24" name="Text Box 26"/>
          <p:cNvSpPr txBox="1">
            <a:spLocks noChangeArrowheads="1"/>
          </p:cNvSpPr>
          <p:nvPr/>
        </p:nvSpPr>
        <p:spPr bwMode="auto">
          <a:xfrm>
            <a:off x="7275498" y="5632433"/>
            <a:ext cx="1517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>
                <a:solidFill>
                  <a:srgbClr val="3333FF"/>
                </a:solidFill>
                <a:latin typeface="Times New Roman" pitchFamily="18" charset="0"/>
                <a:ea typeface="隶书" pitchFamily="49" charset="-122"/>
              </a:rPr>
              <a:t>家用电器</a:t>
            </a:r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5075223" y="5773720"/>
            <a:ext cx="1517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>
                <a:solidFill>
                  <a:srgbClr val="3333FF"/>
                </a:solidFill>
                <a:latin typeface="Times New Roman" pitchFamily="18" charset="0"/>
                <a:ea typeface="隶书" pitchFamily="49" charset="-122"/>
              </a:rPr>
              <a:t>舰船设备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2874948" y="5773720"/>
            <a:ext cx="1517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>
                <a:solidFill>
                  <a:srgbClr val="3333FF"/>
                </a:solidFill>
                <a:latin typeface="Times New Roman" pitchFamily="18" charset="0"/>
                <a:ea typeface="隶书" pitchFamily="49" charset="-122"/>
              </a:rPr>
              <a:t>航空航天</a:t>
            </a:r>
          </a:p>
        </p:txBody>
      </p:sp>
      <p:sp>
        <p:nvSpPr>
          <p:cNvPr id="27" name="Line 29"/>
          <p:cNvSpPr>
            <a:spLocks noChangeShapeType="1"/>
          </p:cNvSpPr>
          <p:nvPr/>
        </p:nvSpPr>
        <p:spPr bwMode="auto">
          <a:xfrm>
            <a:off x="3406761" y="2282808"/>
            <a:ext cx="1820862" cy="235108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Line 30"/>
          <p:cNvSpPr>
            <a:spLocks noChangeShapeType="1"/>
          </p:cNvSpPr>
          <p:nvPr/>
        </p:nvSpPr>
        <p:spPr bwMode="auto">
          <a:xfrm>
            <a:off x="2116123" y="3494070"/>
            <a:ext cx="432435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Line 31"/>
          <p:cNvSpPr>
            <a:spLocks noChangeShapeType="1"/>
          </p:cNvSpPr>
          <p:nvPr/>
        </p:nvSpPr>
        <p:spPr bwMode="auto">
          <a:xfrm>
            <a:off x="2116123" y="2566970"/>
            <a:ext cx="4552950" cy="171132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32"/>
          <p:cNvSpPr>
            <a:spLocks noChangeShapeType="1"/>
          </p:cNvSpPr>
          <p:nvPr/>
        </p:nvSpPr>
        <p:spPr bwMode="auto">
          <a:xfrm flipH="1">
            <a:off x="3406761" y="2282808"/>
            <a:ext cx="1441450" cy="22796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 flipV="1">
            <a:off x="2192323" y="2425683"/>
            <a:ext cx="4173538" cy="19240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2" name="Picture 34" descr="单片机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481373" y="2781283"/>
            <a:ext cx="1517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7"/>
            <a:ext cx="9077543" cy="531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071678"/>
            <a:ext cx="5715040" cy="398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450" y="1071546"/>
            <a:ext cx="8922347" cy="520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386" y="2143116"/>
            <a:ext cx="5731624" cy="400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285" y="980728"/>
            <a:ext cx="8838527" cy="527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2000240"/>
            <a:ext cx="5670217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2843808" y="46738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注意：第一次软仿真实验选软件模拟器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simulater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627784" y="836712"/>
            <a:ext cx="2160240" cy="266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697" y="1000107"/>
            <a:ext cx="8962897" cy="53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3" y="2071678"/>
            <a:ext cx="571504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567" y="1000107"/>
            <a:ext cx="8945027" cy="53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720" y="1000107"/>
            <a:ext cx="8901436" cy="53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2483768" y="188640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建立简单项目时，此步骤可省略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即：本课程实验此步骤省略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900" y="1000108"/>
            <a:ext cx="8973694" cy="533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2483768" y="188640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建立简单项目时，此步骤可省略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即：本课程实验此步骤省略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1064996"/>
            <a:ext cx="8858280" cy="525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2483768" y="188640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建立简单项目时，此步骤可省略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即：本课程实验此步骤省略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64" y="1000107"/>
            <a:ext cx="8989130" cy="53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2483768" y="188640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建立简单项目时，此步骤可省略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即：本课程实验此步骤省略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321" y="1142984"/>
            <a:ext cx="8831397" cy="520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2483768" y="188640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建立简单项目时，此步骤可省略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即：本课程实验此步骤省略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1.2 PIC</a:t>
            </a:r>
            <a:r>
              <a:rPr lang="zh-CN" altLang="en-US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单片机产品系列</a:t>
            </a:r>
          </a:p>
        </p:txBody>
      </p:sp>
      <p:pic>
        <p:nvPicPr>
          <p:cNvPr id="2150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85918" y="2500306"/>
            <a:ext cx="5500726" cy="416793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9AA04A-4880-445E-BA18-DEF7CC996265}" type="slidenum">
              <a:rPr lang="zh-CN" altLang="en-US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8596" y="1285860"/>
            <a:ext cx="821537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zh-CN" altLang="en-US" sz="2000" b="1" dirty="0" smtClean="0">
                <a:latin typeface="+mn-ea"/>
                <a:ea typeface="+mn-ea"/>
              </a:rPr>
              <a:t> </a:t>
            </a:r>
            <a:r>
              <a:rPr lang="en-US" altLang="zh-CN" sz="2000" b="1" dirty="0" smtClean="0">
                <a:latin typeface="+mn-ea"/>
                <a:ea typeface="+mn-ea"/>
              </a:rPr>
              <a:t>PIC</a:t>
            </a:r>
            <a:r>
              <a:rPr lang="zh-CN" altLang="en-US" sz="2000" b="1" dirty="0" smtClean="0">
                <a:latin typeface="+mn-ea"/>
                <a:ea typeface="+mn-ea"/>
              </a:rPr>
              <a:t>单片机是由 </a:t>
            </a:r>
            <a:r>
              <a:rPr lang="en-US" altLang="zh-CN" sz="2000" b="1" dirty="0" smtClean="0">
                <a:latin typeface="+mn-ea"/>
                <a:ea typeface="+mn-ea"/>
              </a:rPr>
              <a:t>Microchip Technology Inc.</a:t>
            </a:r>
            <a:r>
              <a:rPr lang="zh-CN" altLang="en-US" sz="2000" b="1" dirty="0" smtClean="0">
                <a:latin typeface="+mn-ea"/>
                <a:ea typeface="+mn-ea"/>
              </a:rPr>
              <a:t>（美国微芯科技公司）推出的系列产品。</a:t>
            </a:r>
            <a:r>
              <a:rPr lang="en-US" altLang="zh-CN" sz="2000" b="1" dirty="0" smtClean="0"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latin typeface="+mn-ea"/>
                <a:ea typeface="+mn-ea"/>
              </a:rPr>
              <a:t>其型号繁多，分为低档型、中档型和高档型。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328" y="1142984"/>
            <a:ext cx="8767390" cy="5176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1045556"/>
            <a:ext cx="8858280" cy="530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766" y="1000108"/>
            <a:ext cx="8940828" cy="5343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3.4 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编译项目</a:t>
            </a:r>
            <a:endParaRPr lang="zh-CN" altLang="en-US" sz="3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736"/>
            <a:ext cx="4357718" cy="520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428735"/>
            <a:ext cx="4395245" cy="523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039" y="1214422"/>
            <a:ext cx="4448961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1184" y="1214422"/>
            <a:ext cx="4459972" cy="5314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1028682"/>
            <a:ext cx="8858280" cy="5334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357554" y="428604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默认按钮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671" y="1071545"/>
            <a:ext cx="8851485" cy="526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7744" y="1628800"/>
            <a:ext cx="4205300" cy="50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23528" y="999999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使用调试器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3.5 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调试项目</a:t>
            </a:r>
            <a:endParaRPr lang="zh-CN" altLang="en-US" sz="3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470" y="1199630"/>
            <a:ext cx="8583248" cy="512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347864" y="476672"/>
            <a:ext cx="300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设置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行断点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1412776"/>
            <a:ext cx="8029556" cy="4943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43808" y="1052736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设置条件性行断点</a:t>
            </a:r>
            <a:endParaRPr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555776" y="6896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简单项目调试时，此步骤可省略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即：本课程实验此步骤省略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A8939-170A-434F-811B-9272914E5779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8466" name="Text Box 6"/>
          <p:cNvSpPr txBox="1">
            <a:spLocks noChangeArrowheads="1"/>
          </p:cNvSpPr>
          <p:nvPr/>
        </p:nvSpPr>
        <p:spPr bwMode="auto">
          <a:xfrm>
            <a:off x="428596" y="1285860"/>
            <a:ext cx="7929618" cy="70788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sz="2000" dirty="0" smtClean="0"/>
              <a:t>PIC      XX          XXX       </a:t>
            </a:r>
            <a:r>
              <a:rPr lang="en-US" sz="2000" dirty="0" err="1" smtClean="0"/>
              <a:t>XXX</a:t>
            </a:r>
            <a:r>
              <a:rPr lang="en-US" sz="2000" dirty="0" smtClean="0"/>
              <a:t>         (X)            -X              X        /XX </a:t>
            </a:r>
          </a:p>
          <a:p>
            <a:r>
              <a:rPr lang="zh-CN" altLang="en-US" sz="2000" dirty="0" smtClean="0"/>
              <a:t>前缀  系列号   器件型号  改进类型  晶体标示  频率标示   温度     封装</a:t>
            </a:r>
            <a:endParaRPr lang="zh-CN" altLang="en-US" sz="2000" dirty="0"/>
          </a:p>
        </p:txBody>
      </p:sp>
      <p:sp>
        <p:nvSpPr>
          <p:cNvPr id="13" name="Oval 67"/>
          <p:cNvSpPr>
            <a:spLocks noChangeArrowheads="1"/>
          </p:cNvSpPr>
          <p:nvPr/>
        </p:nvSpPr>
        <p:spPr bwMode="auto">
          <a:xfrm>
            <a:off x="357158" y="1142984"/>
            <a:ext cx="714380" cy="1000132"/>
          </a:xfrm>
          <a:prstGeom prst="roundRect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429390" y="2428074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2910" y="2786058"/>
            <a:ext cx="4786346" cy="10156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sz="2000" b="1" dirty="0" smtClean="0"/>
              <a:t>PIC </a:t>
            </a:r>
            <a:r>
              <a:rPr lang="zh-CN" altLang="en-US" sz="2000" b="1" dirty="0" smtClean="0"/>
              <a:t>：</a:t>
            </a:r>
            <a:r>
              <a:rPr lang="en-US" sz="2000" b="1" dirty="0" smtClean="0"/>
              <a:t>MICROCHIP</a:t>
            </a:r>
            <a:r>
              <a:rPr lang="zh-CN" altLang="en-US" sz="2000" b="1" dirty="0" smtClean="0"/>
              <a:t>公司产品代号</a:t>
            </a:r>
          </a:p>
          <a:p>
            <a:pPr latinLnBrk="0">
              <a:lnSpc>
                <a:spcPct val="150000"/>
              </a:lnSpc>
            </a:pPr>
            <a:r>
              <a:rPr lang="en-US" sz="2000" b="1" dirty="0" err="1" smtClean="0"/>
              <a:t>dsPIC</a:t>
            </a:r>
            <a:r>
              <a:rPr lang="zh-CN" altLang="en-US" sz="2000" b="1" dirty="0" smtClean="0"/>
              <a:t>：为集成</a:t>
            </a:r>
            <a:r>
              <a:rPr lang="en-US" sz="2000" b="1" dirty="0" smtClean="0"/>
              <a:t>DSP</a:t>
            </a:r>
            <a:r>
              <a:rPr lang="zh-CN" altLang="en-US" sz="2000" b="1" dirty="0" smtClean="0"/>
              <a:t>功能的新型</a:t>
            </a:r>
            <a:r>
              <a:rPr lang="en-US" sz="2000" b="1" dirty="0" smtClean="0"/>
              <a:t>PIC</a:t>
            </a:r>
            <a:r>
              <a:rPr lang="zh-CN" altLang="en-US" sz="2000" b="1" dirty="0" smtClean="0"/>
              <a:t>单片机</a:t>
            </a:r>
            <a:endParaRPr lang="zh-CN" altLang="en-US" sz="2000" b="1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1.3 PIC</a:t>
            </a:r>
            <a:r>
              <a:rPr lang="zh-CN" altLang="en-US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单片机命名规则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1700808"/>
            <a:ext cx="8246150" cy="498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347864" y="1149596"/>
            <a:ext cx="2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设置数据断点</a:t>
            </a:r>
            <a:endParaRPr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483768" y="188640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建立简单项目时，此步骤可省略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即：本课程实验此步骤省略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5" y="764704"/>
            <a:ext cx="8915881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2"/>
          <p:cNvSpPr txBox="1"/>
          <p:nvPr/>
        </p:nvSpPr>
        <p:spPr>
          <a:xfrm>
            <a:off x="2586747" y="116632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观察变量的添加设置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7" y="785794"/>
            <a:ext cx="8858279" cy="561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5863" y="1085850"/>
            <a:ext cx="67722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028" y="857232"/>
            <a:ext cx="8843690" cy="561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785794"/>
            <a:ext cx="8786842" cy="5763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714356"/>
            <a:ext cx="8931865" cy="573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714356"/>
            <a:ext cx="8858280" cy="580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实验一、 </a:t>
            </a:r>
            <a:r>
              <a:rPr lang="en-US" sz="2800" b="1" dirty="0" smtClean="0">
                <a:solidFill>
                  <a:srgbClr val="FF0000"/>
                </a:solidFill>
              </a:rPr>
              <a:t>MPLAP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X</a:t>
            </a:r>
            <a:r>
              <a:rPr lang="en-US" sz="2800" b="1" dirty="0" smtClean="0">
                <a:solidFill>
                  <a:srgbClr val="FF0000"/>
                </a:solidFill>
              </a:rPr>
              <a:t> IDE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软件的使用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910" y="1214422"/>
            <a:ext cx="8043890" cy="4911741"/>
          </a:xfrm>
        </p:spPr>
        <p:txBody>
          <a:bodyPr/>
          <a:lstStyle/>
          <a:p>
            <a:pPr lvl="0">
              <a:buNone/>
            </a:pPr>
            <a:r>
              <a:rPr lang="zh-CN" altLang="en-US" sz="2000" b="1" dirty="0" smtClean="0"/>
              <a:t>一</a:t>
            </a:r>
            <a:r>
              <a:rPr lang="en-US" altLang="zh-CN" sz="2000" b="1" dirty="0" smtClean="0"/>
              <a:t>. </a:t>
            </a:r>
            <a:r>
              <a:rPr lang="zh-CN" altLang="en-US" sz="2000" b="1" dirty="0" smtClean="0"/>
              <a:t>实验目的</a:t>
            </a:r>
          </a:p>
          <a:p>
            <a:pPr>
              <a:buNone/>
            </a:pPr>
            <a:r>
              <a:rPr lang="en-US" sz="2000" b="1" dirty="0" smtClean="0"/>
              <a:t>   </a:t>
            </a:r>
            <a:r>
              <a:rPr lang="zh-CN" altLang="en-US" sz="2000" b="1" dirty="0" smtClean="0"/>
              <a:t>（</a:t>
            </a:r>
            <a:r>
              <a:rPr lang="en-US" sz="2000" b="1" dirty="0" smtClean="0"/>
              <a:t>1</a:t>
            </a:r>
            <a:r>
              <a:rPr lang="zh-CN" altLang="en-US" sz="2000" b="1" dirty="0" smtClean="0"/>
              <a:t>）掌握</a:t>
            </a:r>
            <a:r>
              <a:rPr lang="en-US" sz="2000" b="1" dirty="0" smtClean="0"/>
              <a:t>MPLAP IDE</a:t>
            </a:r>
            <a:r>
              <a:rPr lang="zh-CN" altLang="en-US" sz="2000" b="1" dirty="0" smtClean="0"/>
              <a:t>集成开发环境的基本操作。</a:t>
            </a:r>
          </a:p>
          <a:p>
            <a:pPr>
              <a:buNone/>
            </a:pPr>
            <a:r>
              <a:rPr lang="zh-CN" altLang="en-US" sz="2000" b="1" dirty="0" smtClean="0"/>
              <a:t>   （</a:t>
            </a:r>
            <a:r>
              <a:rPr lang="en-US" sz="2000" b="1" dirty="0" smtClean="0"/>
              <a:t>2</a:t>
            </a:r>
            <a:r>
              <a:rPr lang="zh-CN" altLang="en-US" sz="2000" b="1" dirty="0" smtClean="0"/>
              <a:t>）</a:t>
            </a:r>
            <a:r>
              <a:rPr lang="zh-CN" altLang="en-US" sz="2000" b="1" dirty="0" smtClean="0"/>
              <a:t>掌握调试</a:t>
            </a:r>
            <a:r>
              <a:rPr lang="zh-CN" altLang="en-US" sz="2000" b="1" dirty="0" smtClean="0"/>
              <a:t>方法。</a:t>
            </a:r>
          </a:p>
          <a:p>
            <a:pPr>
              <a:buNone/>
            </a:pPr>
            <a:r>
              <a:rPr lang="zh-CN" altLang="en-US" sz="2000" b="1" dirty="0" smtClean="0"/>
              <a:t>   （</a:t>
            </a:r>
            <a:r>
              <a:rPr lang="en-US" sz="2000" b="1" dirty="0" smtClean="0"/>
              <a:t>3</a:t>
            </a:r>
            <a:r>
              <a:rPr lang="zh-CN" altLang="en-US" sz="2000" b="1" dirty="0" smtClean="0"/>
              <a:t>）学会查阅相关数据手册。</a:t>
            </a:r>
          </a:p>
          <a:p>
            <a:pPr>
              <a:buNone/>
            </a:pPr>
            <a:r>
              <a:rPr lang="zh-CN" altLang="en-US" sz="2000" b="1" dirty="0" smtClean="0"/>
              <a:t>二</a:t>
            </a:r>
            <a:r>
              <a:rPr lang="en-US" sz="2000" b="1" dirty="0" smtClean="0"/>
              <a:t>. </a:t>
            </a:r>
            <a:r>
              <a:rPr lang="zh-CN" altLang="en-US" sz="2000" b="1" dirty="0" smtClean="0"/>
              <a:t>实验仪器设备</a:t>
            </a:r>
          </a:p>
          <a:p>
            <a:pPr>
              <a:buNone/>
            </a:pPr>
            <a:r>
              <a:rPr lang="zh-CN" altLang="en-US" sz="2000" b="1" dirty="0" smtClean="0"/>
              <a:t>  （</a:t>
            </a:r>
            <a:r>
              <a:rPr lang="en-US" sz="2000" b="1" dirty="0" smtClean="0"/>
              <a:t>1</a:t>
            </a:r>
            <a:r>
              <a:rPr lang="zh-CN" altLang="en-US" sz="2000" b="1" dirty="0" smtClean="0"/>
              <a:t>）</a:t>
            </a:r>
            <a:r>
              <a:rPr lang="en-US" sz="2000" b="1" dirty="0" smtClean="0"/>
              <a:t>MPLAP IDE</a:t>
            </a:r>
            <a:r>
              <a:rPr lang="zh-CN" altLang="en-US" sz="2000" b="1" dirty="0" smtClean="0"/>
              <a:t>开发软件一套；</a:t>
            </a:r>
          </a:p>
          <a:p>
            <a:pPr>
              <a:buNone/>
            </a:pPr>
            <a:r>
              <a:rPr lang="zh-CN" altLang="en-US" sz="2000" b="1" dirty="0" smtClean="0"/>
              <a:t>三</a:t>
            </a:r>
            <a:r>
              <a:rPr lang="en-US" sz="2000" b="1" dirty="0" smtClean="0"/>
              <a:t>. </a:t>
            </a:r>
            <a:r>
              <a:rPr lang="zh-CN" altLang="en-US" sz="2000" b="1" dirty="0" smtClean="0"/>
              <a:t>实验任务</a:t>
            </a:r>
          </a:p>
          <a:p>
            <a:pPr>
              <a:buNone/>
            </a:pPr>
            <a:r>
              <a:rPr lang="zh-CN" altLang="en-US" sz="2000" b="1" dirty="0" smtClean="0"/>
              <a:t>  （</a:t>
            </a:r>
            <a:r>
              <a:rPr lang="en-US" sz="2000" b="1" dirty="0" smtClean="0"/>
              <a:t>1</a:t>
            </a:r>
            <a:r>
              <a:rPr lang="zh-CN" altLang="en-US" sz="2000" b="1" dirty="0" smtClean="0"/>
              <a:t>）编写两数相加</a:t>
            </a:r>
            <a:r>
              <a:rPr lang="en-US" altLang="zh-CN" sz="2000" b="1" dirty="0" smtClean="0"/>
              <a:t>/</a:t>
            </a:r>
            <a:r>
              <a:rPr lang="zh-CN" altLang="en-US" sz="2000" b="1" dirty="0" smtClean="0"/>
              <a:t>减</a:t>
            </a:r>
            <a:r>
              <a:rPr lang="en-US" altLang="zh-CN" sz="2000" b="1" dirty="0" smtClean="0"/>
              <a:t>/</a:t>
            </a:r>
            <a:r>
              <a:rPr lang="zh-CN" altLang="en-US" sz="2000" b="1" dirty="0" smtClean="0"/>
              <a:t>乘</a:t>
            </a:r>
            <a:r>
              <a:rPr lang="en-US" altLang="zh-CN" sz="2000" b="1" dirty="0" smtClean="0"/>
              <a:t>/</a:t>
            </a:r>
            <a:r>
              <a:rPr lang="zh-CN" altLang="en-US" sz="2000" b="1" dirty="0" smtClean="0"/>
              <a:t>除程序</a:t>
            </a:r>
            <a:r>
              <a:rPr lang="en-US" altLang="zh-CN" sz="2000" b="1" dirty="0" smtClean="0"/>
              <a:t>, </a:t>
            </a:r>
            <a:r>
              <a:rPr lang="zh-CN" altLang="en-US" sz="2000" b="1" dirty="0" smtClean="0"/>
              <a:t>练习</a:t>
            </a:r>
            <a:r>
              <a:rPr lang="en-US" sz="2000" b="1" dirty="0" smtClean="0"/>
              <a:t>MPLAP X IDE</a:t>
            </a:r>
            <a:r>
              <a:rPr lang="zh-CN" altLang="en-US" sz="2000" b="1" dirty="0" smtClean="0"/>
              <a:t>集成开发环境的使用。</a:t>
            </a:r>
          </a:p>
          <a:p>
            <a:pPr>
              <a:buNone/>
            </a:pPr>
            <a:r>
              <a:rPr lang="zh-CN" altLang="en-US" sz="2000" b="1" dirty="0" smtClean="0"/>
              <a:t>  （</a:t>
            </a:r>
            <a:r>
              <a:rPr lang="en-US" sz="2000" b="1" dirty="0" smtClean="0"/>
              <a:t>2</a:t>
            </a:r>
            <a:r>
              <a:rPr lang="zh-CN" altLang="en-US" sz="2000" b="1" dirty="0" smtClean="0"/>
              <a:t>）利用泡泡</a:t>
            </a:r>
            <a:r>
              <a:rPr lang="zh-CN" altLang="en-US" sz="2000" b="1" dirty="0" smtClean="0"/>
              <a:t>排序程序，练习</a:t>
            </a:r>
            <a:r>
              <a:rPr lang="en-US" sz="2000" b="1" dirty="0" smtClean="0"/>
              <a:t>MPLAP </a:t>
            </a:r>
            <a:r>
              <a:rPr lang="en-US" altLang="zh-CN" sz="2000" b="1" dirty="0" smtClean="0"/>
              <a:t>X</a:t>
            </a:r>
            <a:r>
              <a:rPr lang="en-US" sz="2000" b="1" dirty="0" smtClean="0"/>
              <a:t> IDE</a:t>
            </a:r>
            <a:r>
              <a:rPr lang="zh-CN" altLang="en-US" sz="2000" b="1" dirty="0" smtClean="0"/>
              <a:t>集成开发环境的使用。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/>
          <a:lstStyle/>
          <a:p>
            <a:pPr>
              <a:buNone/>
            </a:pPr>
            <a:r>
              <a:rPr lang="zh-CN" altLang="en-US" sz="20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实验（</a:t>
            </a:r>
            <a:r>
              <a:rPr lang="en-US" altLang="zh-CN" sz="20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20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）参考程序如下</a:t>
            </a:r>
            <a:r>
              <a:rPr lang="zh-CN" altLang="en-US" sz="20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endParaRPr lang="en-US" altLang="zh-CN" sz="2000" b="1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>
              <a:buNone/>
            </a:pPr>
            <a:endParaRPr lang="en-US" altLang="zh-CN" sz="2000" b="1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#include &lt;</a:t>
            </a:r>
            <a:r>
              <a:rPr lang="en-US" altLang="zh-CN" sz="1800" b="1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xc.h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&gt;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#define N 4</a:t>
            </a:r>
          </a:p>
          <a:p>
            <a:pPr>
              <a:buNone/>
            </a:pPr>
            <a:r>
              <a:rPr lang="en-US" altLang="zh-CN" sz="1800" b="1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int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main(void)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{	</a:t>
            </a:r>
            <a:r>
              <a:rPr lang="en-US" altLang="zh-CN" sz="1800" b="1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int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1800" b="1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i,j,change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;				 /</a:t>
            </a:r>
            <a:r>
              <a:rPr lang="zh-CN" altLang="en-US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*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change</a:t>
            </a:r>
            <a:r>
              <a:rPr lang="zh-CN" altLang="en-US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变量用来临时保存数据*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/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	</a:t>
            </a:r>
            <a:r>
              <a:rPr lang="en-US" altLang="zh-CN" sz="1800" b="1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int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R[4]={38,16,6,12}; 			/</a:t>
            </a:r>
            <a:r>
              <a:rPr lang="zh-CN" altLang="en-US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*输入任意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en-US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个数*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/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	for(</a:t>
            </a:r>
            <a:r>
              <a:rPr lang="en-US" altLang="zh-CN" sz="1800" b="1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=1;i&lt;</a:t>
            </a:r>
            <a:r>
              <a:rPr lang="en-US" altLang="zh-CN" sz="1800" b="1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N;i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++)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  {		for(j=N-1;j&gt;=</a:t>
            </a:r>
            <a:r>
              <a:rPr lang="en-US" altLang="zh-CN" sz="1800" b="1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i;j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--)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   		{	if(R[j]&lt;R[j-1])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			{	change=R[j]; 	/</a:t>
            </a:r>
            <a:r>
              <a:rPr lang="zh-CN" altLang="en-US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*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R[j]&lt;R[j-1]</a:t>
            </a:r>
            <a:r>
              <a:rPr lang="zh-CN" altLang="en-US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时，数据对换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*</a:t>
            </a: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/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				R[j]=R[j-1];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				R[j-1]=change;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			}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   	}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	}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	return 0;</a:t>
            </a:r>
          </a:p>
          <a:p>
            <a:pPr>
              <a:buNone/>
            </a:pPr>
            <a:r>
              <a:rPr lang="en-US" altLang="zh-CN" sz="1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}</a:t>
            </a:r>
          </a:p>
          <a:p>
            <a:pPr>
              <a:buNone/>
            </a:pPr>
            <a:endParaRPr lang="zh-CN" altLang="en-US" sz="20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4151</TotalTime>
  <Words>1370</Words>
  <Application>Microsoft Office PowerPoint</Application>
  <PresentationFormat>全屏显示(4:3)</PresentationFormat>
  <Paragraphs>304</Paragraphs>
  <Slides>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0" baseType="lpstr">
      <vt:lpstr>Arial Unicode MS</vt:lpstr>
      <vt:lpstr>黑体</vt:lpstr>
      <vt:lpstr>楷体_GB2312</vt:lpstr>
      <vt:lpstr>隶书</vt:lpstr>
      <vt:lpstr>宋体</vt:lpstr>
      <vt:lpstr>Arial</vt:lpstr>
      <vt:lpstr>Calibri</vt:lpstr>
      <vt:lpstr>Times New Roman</vt:lpstr>
      <vt:lpstr>Wingdings</vt:lpstr>
      <vt:lpstr>Wingdings 2</vt:lpstr>
      <vt:lpstr>自定义设计方案</vt:lpstr>
      <vt:lpstr>PIC单片机原理及应用</vt:lpstr>
      <vt:lpstr>《PIC单片机原理及应用》 </vt:lpstr>
      <vt:lpstr>PowerPoint 演示文稿</vt:lpstr>
      <vt:lpstr>第1章 PIC单片机概述</vt:lpstr>
      <vt:lpstr>1.1 单片机简介</vt:lpstr>
      <vt:lpstr>PowerPoint 演示文稿</vt:lpstr>
      <vt:lpstr>PowerPoint 演示文稿</vt:lpstr>
      <vt:lpstr>1.2 PIC单片机产品系列</vt:lpstr>
      <vt:lpstr>1.3 PIC单片机命名规则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第2章 PIC单片机架构</vt:lpstr>
      <vt:lpstr>2.1 内部架构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2.3 系统集成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2.4 外设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第3章 MPLAB X IDE的使用</vt:lpstr>
      <vt:lpstr>3.1 主要开发工具</vt:lpstr>
      <vt:lpstr>3.2 软件的安装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MPLAB X IDE概览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创建新项目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编译项目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实验一、 MPLAP X IDE软件的使用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辉</dc:creator>
  <cp:lastModifiedBy>X1</cp:lastModifiedBy>
  <cp:revision>405</cp:revision>
  <dcterms:created xsi:type="dcterms:W3CDTF">2010-04-06T01:43:18Z</dcterms:created>
  <dcterms:modified xsi:type="dcterms:W3CDTF">2022-09-01T02:36:54Z</dcterms:modified>
</cp:coreProperties>
</file>